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8" r:id="rId1"/>
    <p:sldMasterId id="2147483711" r:id="rId2"/>
  </p:sldMasterIdLst>
  <p:notesMasterIdLst>
    <p:notesMasterId r:id="rId19"/>
  </p:notesMasterIdLst>
  <p:handoutMasterIdLst>
    <p:handoutMasterId r:id="rId20"/>
  </p:handoutMasterIdLst>
  <p:sldIdLst>
    <p:sldId id="642" r:id="rId3"/>
    <p:sldId id="735" r:id="rId4"/>
    <p:sldId id="740" r:id="rId5"/>
    <p:sldId id="741" r:id="rId6"/>
    <p:sldId id="742" r:id="rId7"/>
    <p:sldId id="260" r:id="rId8"/>
    <p:sldId id="813" r:id="rId9"/>
    <p:sldId id="816" r:id="rId10"/>
    <p:sldId id="382" r:id="rId11"/>
    <p:sldId id="691" r:id="rId12"/>
    <p:sldId id="692" r:id="rId13"/>
    <p:sldId id="822" r:id="rId14"/>
    <p:sldId id="823" r:id="rId15"/>
    <p:sldId id="411" r:id="rId16"/>
    <p:sldId id="824" r:id="rId17"/>
    <p:sldId id="535" r:id="rId1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e Xie" initials="SX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AC5E"/>
    <a:srgbClr val="0D6D91"/>
    <a:srgbClr val="247C89"/>
    <a:srgbClr val="0E95C4"/>
    <a:srgbClr val="E77A05"/>
    <a:srgbClr val="FFC418"/>
    <a:srgbClr val="96C52E"/>
    <a:srgbClr val="8ACDD1"/>
    <a:srgbClr val="E46802"/>
    <a:srgbClr val="F29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5"/>
    <p:restoredTop sz="89969" autoAdjust="0"/>
  </p:normalViewPr>
  <p:slideViewPr>
    <p:cSldViewPr snapToGrid="0" snapToObjects="1" showGuides="1">
      <p:cViewPr varScale="1">
        <p:scale>
          <a:sx n="134" d="100"/>
          <a:sy n="134" d="100"/>
        </p:scale>
        <p:origin x="752" y="168"/>
      </p:cViewPr>
      <p:guideLst>
        <p:guide orient="horz" pos="15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64" d="100"/>
        <a:sy n="164" d="100"/>
      </p:scale>
      <p:origin x="0" y="0"/>
    </p:cViewPr>
  </p:sorterViewPr>
  <p:notesViewPr>
    <p:cSldViewPr snapToGrid="0" snapToObjects="1" showGuides="1">
      <p:cViewPr varScale="1">
        <p:scale>
          <a:sx n="96" d="100"/>
          <a:sy n="96" d="100"/>
        </p:scale>
        <p:origin x="1328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87612-3FC3-0D46-9133-3FC360B97B9F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F52B7D-7BAF-144C-AADB-A0563F6539E0}">
      <dgm:prSet phldrT="[Text]"/>
      <dgm:spPr/>
      <dgm:t>
        <a:bodyPr/>
        <a:lstStyle/>
        <a:p>
          <a:r>
            <a:rPr lang="en-US" dirty="0"/>
            <a:t>ANTIVIRUS</a:t>
          </a:r>
        </a:p>
      </dgm:t>
    </dgm:pt>
    <dgm:pt modelId="{5019DC57-1C43-2F47-9993-5800A1F2323A}" type="parTrans" cxnId="{17E9D7C8-050F-254E-81EA-33E364A82C34}">
      <dgm:prSet/>
      <dgm:spPr/>
      <dgm:t>
        <a:bodyPr/>
        <a:lstStyle/>
        <a:p>
          <a:endParaRPr lang="en-US"/>
        </a:p>
      </dgm:t>
    </dgm:pt>
    <dgm:pt modelId="{BDE6399F-B283-BB4D-BF0A-0F8A16D3122D}" type="sibTrans" cxnId="{17E9D7C8-050F-254E-81EA-33E364A82C34}">
      <dgm:prSet/>
      <dgm:spPr/>
      <dgm:t>
        <a:bodyPr/>
        <a:lstStyle/>
        <a:p>
          <a:endParaRPr lang="en-US"/>
        </a:p>
      </dgm:t>
    </dgm:pt>
    <dgm:pt modelId="{FEA41AB4-5609-DF41-A5C4-CAA0199621B8}">
      <dgm:prSet phldrT="[Text]"/>
      <dgm:spPr/>
      <dgm:t>
        <a:bodyPr/>
        <a:lstStyle/>
        <a:p>
          <a:r>
            <a:rPr lang="en-US" dirty="0"/>
            <a:t>HOST FW</a:t>
          </a:r>
        </a:p>
      </dgm:t>
    </dgm:pt>
    <dgm:pt modelId="{1BC2C072-E53C-2349-B189-7B565AC8D1F0}" type="parTrans" cxnId="{7A6F13B2-A145-A44F-8A1E-C9B06CB09862}">
      <dgm:prSet/>
      <dgm:spPr/>
      <dgm:t>
        <a:bodyPr/>
        <a:lstStyle/>
        <a:p>
          <a:endParaRPr lang="en-US"/>
        </a:p>
      </dgm:t>
    </dgm:pt>
    <dgm:pt modelId="{B8CE9764-AE9D-2A48-8EBC-D1FB8BA34400}" type="sibTrans" cxnId="{7A6F13B2-A145-A44F-8A1E-C9B06CB09862}">
      <dgm:prSet/>
      <dgm:spPr/>
      <dgm:t>
        <a:bodyPr/>
        <a:lstStyle/>
        <a:p>
          <a:endParaRPr lang="en-US"/>
        </a:p>
      </dgm:t>
    </dgm:pt>
    <dgm:pt modelId="{260651EA-A21D-3047-96BC-C3ABDF79771D}">
      <dgm:prSet phldrT="[Text]"/>
      <dgm:spPr/>
      <dgm:t>
        <a:bodyPr/>
        <a:lstStyle/>
        <a:p>
          <a:r>
            <a:rPr lang="en-US" dirty="0"/>
            <a:t>HOST IPS</a:t>
          </a:r>
        </a:p>
      </dgm:t>
    </dgm:pt>
    <dgm:pt modelId="{5D96A9A8-18B6-3A46-ACEE-8F1E6D9BC5D4}" type="parTrans" cxnId="{6510A920-1F96-8B4B-9661-7F21EACE77D5}">
      <dgm:prSet/>
      <dgm:spPr/>
      <dgm:t>
        <a:bodyPr/>
        <a:lstStyle/>
        <a:p>
          <a:endParaRPr lang="en-US"/>
        </a:p>
      </dgm:t>
    </dgm:pt>
    <dgm:pt modelId="{745DB6F3-E651-1048-AAC6-7C7AA8E41020}" type="sibTrans" cxnId="{6510A920-1F96-8B4B-9661-7F21EACE77D5}">
      <dgm:prSet/>
      <dgm:spPr/>
      <dgm:t>
        <a:bodyPr/>
        <a:lstStyle/>
        <a:p>
          <a:endParaRPr lang="en-US"/>
        </a:p>
      </dgm:t>
    </dgm:pt>
    <dgm:pt modelId="{E6FFFD3F-B6F5-DC40-BB44-3C29F90499E8}">
      <dgm:prSet phldrT="[Text]"/>
      <dgm:spPr/>
      <dgm:t>
        <a:bodyPr/>
        <a:lstStyle/>
        <a:p>
          <a:r>
            <a:rPr lang="en-US" dirty="0"/>
            <a:t>HOST APT</a:t>
          </a:r>
        </a:p>
      </dgm:t>
    </dgm:pt>
    <dgm:pt modelId="{35496E75-3A8E-384C-A8B9-FE514FBBD658}" type="parTrans" cxnId="{33918329-D248-D14D-ABAA-B10282CF12F3}">
      <dgm:prSet/>
      <dgm:spPr/>
      <dgm:t>
        <a:bodyPr/>
        <a:lstStyle/>
        <a:p>
          <a:endParaRPr lang="en-US"/>
        </a:p>
      </dgm:t>
    </dgm:pt>
    <dgm:pt modelId="{639D0D7B-2734-314B-BC48-3237DDA66B20}" type="sibTrans" cxnId="{33918329-D248-D14D-ABAA-B10282CF12F3}">
      <dgm:prSet/>
      <dgm:spPr/>
      <dgm:t>
        <a:bodyPr/>
        <a:lstStyle/>
        <a:p>
          <a:endParaRPr lang="en-US"/>
        </a:p>
      </dgm:t>
    </dgm:pt>
    <dgm:pt modelId="{EC3AC678-1C26-AC41-87A8-3D41C7734B1B}">
      <dgm:prSet phldrT="[Text]"/>
      <dgm:spPr/>
      <dgm:t>
        <a:bodyPr/>
        <a:lstStyle/>
        <a:p>
          <a:r>
            <a:rPr lang="en-US" dirty="0"/>
            <a:t>APPLICATION CONTROL</a:t>
          </a:r>
        </a:p>
      </dgm:t>
    </dgm:pt>
    <dgm:pt modelId="{DC86C1DD-8E57-8A45-A8B2-145A3EAF9CEA}" type="parTrans" cxnId="{EC0DB129-7CB0-3C4B-BE9E-250A02B096E6}">
      <dgm:prSet/>
      <dgm:spPr/>
      <dgm:t>
        <a:bodyPr/>
        <a:lstStyle/>
        <a:p>
          <a:endParaRPr lang="en-US"/>
        </a:p>
      </dgm:t>
    </dgm:pt>
    <dgm:pt modelId="{3CFB1A9F-CAC0-6D44-9FB7-8969C87BED4A}" type="sibTrans" cxnId="{EC0DB129-7CB0-3C4B-BE9E-250A02B096E6}">
      <dgm:prSet/>
      <dgm:spPr/>
      <dgm:t>
        <a:bodyPr/>
        <a:lstStyle/>
        <a:p>
          <a:endParaRPr lang="en-US"/>
        </a:p>
      </dgm:t>
    </dgm:pt>
    <dgm:pt modelId="{51A03BDB-0D14-684A-99AE-B31FD2914858}">
      <dgm:prSet phldrT="[Text]"/>
      <dgm:spPr/>
      <dgm:t>
        <a:bodyPr/>
        <a:lstStyle/>
        <a:p>
          <a:r>
            <a:rPr lang="en-US" dirty="0"/>
            <a:t>EDR</a:t>
          </a:r>
        </a:p>
      </dgm:t>
    </dgm:pt>
    <dgm:pt modelId="{5CE60837-8672-6F47-B35B-2D552B52C27F}" type="parTrans" cxnId="{C99E86BF-09C0-CF44-9710-6C4AFCAD56C4}">
      <dgm:prSet/>
      <dgm:spPr/>
      <dgm:t>
        <a:bodyPr/>
        <a:lstStyle/>
        <a:p>
          <a:endParaRPr lang="en-US"/>
        </a:p>
      </dgm:t>
    </dgm:pt>
    <dgm:pt modelId="{98A3DC36-8F54-A240-BB5D-C18A4B44B5DF}" type="sibTrans" cxnId="{C99E86BF-09C0-CF44-9710-6C4AFCAD56C4}">
      <dgm:prSet/>
      <dgm:spPr/>
      <dgm:t>
        <a:bodyPr/>
        <a:lstStyle/>
        <a:p>
          <a:endParaRPr lang="en-US"/>
        </a:p>
      </dgm:t>
    </dgm:pt>
    <dgm:pt modelId="{E5419E41-2904-B54F-A7CE-7231620FB4A2}">
      <dgm:prSet phldrT="[Text]" phldr="1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C4DD57A-6D33-7D4E-9AC7-68948CD60A15}" type="sibTrans" cxnId="{D02F37C1-2947-6A45-A9E0-CBD40D990F67}">
      <dgm:prSet/>
      <dgm:spPr/>
      <dgm:t>
        <a:bodyPr/>
        <a:lstStyle/>
        <a:p>
          <a:endParaRPr lang="en-US"/>
        </a:p>
      </dgm:t>
    </dgm:pt>
    <dgm:pt modelId="{3DACD6DB-C806-FF40-B178-CBC45D64716D}" type="parTrans" cxnId="{D02F37C1-2947-6A45-A9E0-CBD40D990F67}">
      <dgm:prSet/>
      <dgm:spPr/>
      <dgm:t>
        <a:bodyPr/>
        <a:lstStyle/>
        <a:p>
          <a:endParaRPr lang="en-US"/>
        </a:p>
      </dgm:t>
    </dgm:pt>
    <dgm:pt modelId="{F9C60107-B86D-9A4E-8339-96A168F07355}" type="pres">
      <dgm:prSet presAssocID="{EE787612-3FC3-0D46-9133-3FC360B97B9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E78B1D9-5784-9742-BDF7-0D0DD3E3B5B5}" type="pres">
      <dgm:prSet presAssocID="{E5419E41-2904-B54F-A7CE-7231620FB4A2}" presName="centerShape" presStyleLbl="node0" presStyleIdx="0" presStyleCnt="1"/>
      <dgm:spPr/>
    </dgm:pt>
    <dgm:pt modelId="{8D60AC6A-C2A2-E84F-B8B6-D0C3CB7C2EDC}" type="pres">
      <dgm:prSet presAssocID="{CDF52B7D-7BAF-144C-AADB-A0563F6539E0}" presName="node" presStyleLbl="node1" presStyleIdx="0" presStyleCnt="6">
        <dgm:presLayoutVars>
          <dgm:bulletEnabled val="1"/>
        </dgm:presLayoutVars>
      </dgm:prSet>
      <dgm:spPr/>
    </dgm:pt>
    <dgm:pt modelId="{C13BEC13-6826-D844-B629-1AE2B8992905}" type="pres">
      <dgm:prSet presAssocID="{CDF52B7D-7BAF-144C-AADB-A0563F6539E0}" presName="dummy" presStyleCnt="0"/>
      <dgm:spPr/>
    </dgm:pt>
    <dgm:pt modelId="{7B5AC46B-83A9-044A-A1A0-0F45734B5F7A}" type="pres">
      <dgm:prSet presAssocID="{BDE6399F-B283-BB4D-BF0A-0F8A16D3122D}" presName="sibTrans" presStyleLbl="sibTrans2D1" presStyleIdx="0" presStyleCnt="6"/>
      <dgm:spPr/>
    </dgm:pt>
    <dgm:pt modelId="{0C6784B6-6406-CA49-8F20-0290734CC09F}" type="pres">
      <dgm:prSet presAssocID="{FEA41AB4-5609-DF41-A5C4-CAA0199621B8}" presName="node" presStyleLbl="node1" presStyleIdx="1" presStyleCnt="6">
        <dgm:presLayoutVars>
          <dgm:bulletEnabled val="1"/>
        </dgm:presLayoutVars>
      </dgm:prSet>
      <dgm:spPr/>
    </dgm:pt>
    <dgm:pt modelId="{0D2D669B-8FA9-5D48-BAC7-32787B0E826D}" type="pres">
      <dgm:prSet presAssocID="{FEA41AB4-5609-DF41-A5C4-CAA0199621B8}" presName="dummy" presStyleCnt="0"/>
      <dgm:spPr/>
    </dgm:pt>
    <dgm:pt modelId="{B8D0D90F-9E65-BE49-BAA6-3EA627FFA495}" type="pres">
      <dgm:prSet presAssocID="{B8CE9764-AE9D-2A48-8EBC-D1FB8BA34400}" presName="sibTrans" presStyleLbl="sibTrans2D1" presStyleIdx="1" presStyleCnt="6"/>
      <dgm:spPr/>
    </dgm:pt>
    <dgm:pt modelId="{9D956D86-66E4-3943-B714-49AE99BBF9A5}" type="pres">
      <dgm:prSet presAssocID="{260651EA-A21D-3047-96BC-C3ABDF79771D}" presName="node" presStyleLbl="node1" presStyleIdx="2" presStyleCnt="6">
        <dgm:presLayoutVars>
          <dgm:bulletEnabled val="1"/>
        </dgm:presLayoutVars>
      </dgm:prSet>
      <dgm:spPr/>
    </dgm:pt>
    <dgm:pt modelId="{46E85559-69DD-3D43-8137-3EE1786D1F60}" type="pres">
      <dgm:prSet presAssocID="{260651EA-A21D-3047-96BC-C3ABDF79771D}" presName="dummy" presStyleCnt="0"/>
      <dgm:spPr/>
    </dgm:pt>
    <dgm:pt modelId="{019AAD50-3A1E-174F-8B49-C3C264F847A8}" type="pres">
      <dgm:prSet presAssocID="{745DB6F3-E651-1048-AAC6-7C7AA8E41020}" presName="sibTrans" presStyleLbl="sibTrans2D1" presStyleIdx="2" presStyleCnt="6"/>
      <dgm:spPr/>
    </dgm:pt>
    <dgm:pt modelId="{77DA9650-E0F7-0F46-9312-D162B41C61DF}" type="pres">
      <dgm:prSet presAssocID="{E6FFFD3F-B6F5-DC40-BB44-3C29F90499E8}" presName="node" presStyleLbl="node1" presStyleIdx="3" presStyleCnt="6">
        <dgm:presLayoutVars>
          <dgm:bulletEnabled val="1"/>
        </dgm:presLayoutVars>
      </dgm:prSet>
      <dgm:spPr/>
    </dgm:pt>
    <dgm:pt modelId="{504FDAB1-6EF2-3242-84B9-1D5215C0E059}" type="pres">
      <dgm:prSet presAssocID="{E6FFFD3F-B6F5-DC40-BB44-3C29F90499E8}" presName="dummy" presStyleCnt="0"/>
      <dgm:spPr/>
    </dgm:pt>
    <dgm:pt modelId="{9397852D-BBE2-4640-8290-6082C39AE22A}" type="pres">
      <dgm:prSet presAssocID="{639D0D7B-2734-314B-BC48-3237DDA66B20}" presName="sibTrans" presStyleLbl="sibTrans2D1" presStyleIdx="3" presStyleCnt="6"/>
      <dgm:spPr/>
    </dgm:pt>
    <dgm:pt modelId="{4A0CF444-153A-014B-AF89-FD7917B51030}" type="pres">
      <dgm:prSet presAssocID="{EC3AC678-1C26-AC41-87A8-3D41C7734B1B}" presName="node" presStyleLbl="node1" presStyleIdx="4" presStyleCnt="6">
        <dgm:presLayoutVars>
          <dgm:bulletEnabled val="1"/>
        </dgm:presLayoutVars>
      </dgm:prSet>
      <dgm:spPr/>
    </dgm:pt>
    <dgm:pt modelId="{2CDF5922-B2AF-5B45-8B7B-7F95074D816A}" type="pres">
      <dgm:prSet presAssocID="{EC3AC678-1C26-AC41-87A8-3D41C7734B1B}" presName="dummy" presStyleCnt="0"/>
      <dgm:spPr/>
    </dgm:pt>
    <dgm:pt modelId="{AD6CF772-30F2-204C-A31E-A98B1280624E}" type="pres">
      <dgm:prSet presAssocID="{3CFB1A9F-CAC0-6D44-9FB7-8969C87BED4A}" presName="sibTrans" presStyleLbl="sibTrans2D1" presStyleIdx="4" presStyleCnt="6"/>
      <dgm:spPr/>
    </dgm:pt>
    <dgm:pt modelId="{9A2F4A7B-203F-C643-9E83-82A71AA62FDB}" type="pres">
      <dgm:prSet presAssocID="{51A03BDB-0D14-684A-99AE-B31FD2914858}" presName="node" presStyleLbl="node1" presStyleIdx="5" presStyleCnt="6">
        <dgm:presLayoutVars>
          <dgm:bulletEnabled val="1"/>
        </dgm:presLayoutVars>
      </dgm:prSet>
      <dgm:spPr/>
    </dgm:pt>
    <dgm:pt modelId="{943B820F-9EFB-054B-B5AA-0CA9DB7B76A5}" type="pres">
      <dgm:prSet presAssocID="{51A03BDB-0D14-684A-99AE-B31FD2914858}" presName="dummy" presStyleCnt="0"/>
      <dgm:spPr/>
    </dgm:pt>
    <dgm:pt modelId="{5167A00F-F148-724D-A689-FC43475F19DF}" type="pres">
      <dgm:prSet presAssocID="{98A3DC36-8F54-A240-BB5D-C18A4B44B5DF}" presName="sibTrans" presStyleLbl="sibTrans2D1" presStyleIdx="5" presStyleCnt="6"/>
      <dgm:spPr/>
    </dgm:pt>
  </dgm:ptLst>
  <dgm:cxnLst>
    <dgm:cxn modelId="{6F7F960A-76EB-E542-BE94-2E90E5F6C814}" type="presOf" srcId="{639D0D7B-2734-314B-BC48-3237DDA66B20}" destId="{9397852D-BBE2-4640-8290-6082C39AE22A}" srcOrd="0" destOrd="0" presId="urn:microsoft.com/office/officeart/2005/8/layout/radial6"/>
    <dgm:cxn modelId="{60A84A1D-B722-3040-8DA5-5CE8B49099D1}" type="presOf" srcId="{EE787612-3FC3-0D46-9133-3FC360B97B9F}" destId="{F9C60107-B86D-9A4E-8339-96A168F07355}" srcOrd="0" destOrd="0" presId="urn:microsoft.com/office/officeart/2005/8/layout/radial6"/>
    <dgm:cxn modelId="{6510A920-1F96-8B4B-9661-7F21EACE77D5}" srcId="{E5419E41-2904-B54F-A7CE-7231620FB4A2}" destId="{260651EA-A21D-3047-96BC-C3ABDF79771D}" srcOrd="2" destOrd="0" parTransId="{5D96A9A8-18B6-3A46-ACEE-8F1E6D9BC5D4}" sibTransId="{745DB6F3-E651-1048-AAC6-7C7AA8E41020}"/>
    <dgm:cxn modelId="{390DF722-E0E2-564B-91D0-C1231312A798}" type="presOf" srcId="{98A3DC36-8F54-A240-BB5D-C18A4B44B5DF}" destId="{5167A00F-F148-724D-A689-FC43475F19DF}" srcOrd="0" destOrd="0" presId="urn:microsoft.com/office/officeart/2005/8/layout/radial6"/>
    <dgm:cxn modelId="{33918329-D248-D14D-ABAA-B10282CF12F3}" srcId="{E5419E41-2904-B54F-A7CE-7231620FB4A2}" destId="{E6FFFD3F-B6F5-DC40-BB44-3C29F90499E8}" srcOrd="3" destOrd="0" parTransId="{35496E75-3A8E-384C-A8B9-FE514FBBD658}" sibTransId="{639D0D7B-2734-314B-BC48-3237DDA66B20}"/>
    <dgm:cxn modelId="{EC0DB129-7CB0-3C4B-BE9E-250A02B096E6}" srcId="{E5419E41-2904-B54F-A7CE-7231620FB4A2}" destId="{EC3AC678-1C26-AC41-87A8-3D41C7734B1B}" srcOrd="4" destOrd="0" parTransId="{DC86C1DD-8E57-8A45-A8B2-145A3EAF9CEA}" sibTransId="{3CFB1A9F-CAC0-6D44-9FB7-8969C87BED4A}"/>
    <dgm:cxn modelId="{AD97732A-49A6-4D40-954B-8A9E66722697}" type="presOf" srcId="{EC3AC678-1C26-AC41-87A8-3D41C7734B1B}" destId="{4A0CF444-153A-014B-AF89-FD7917B51030}" srcOrd="0" destOrd="0" presId="urn:microsoft.com/office/officeart/2005/8/layout/radial6"/>
    <dgm:cxn modelId="{E7F7FE3E-F06E-D64E-880A-6A4E23AB9566}" type="presOf" srcId="{260651EA-A21D-3047-96BC-C3ABDF79771D}" destId="{9D956D86-66E4-3943-B714-49AE99BBF9A5}" srcOrd="0" destOrd="0" presId="urn:microsoft.com/office/officeart/2005/8/layout/radial6"/>
    <dgm:cxn modelId="{0FB58042-5D46-AD47-A04C-27E907F49D12}" type="presOf" srcId="{745DB6F3-E651-1048-AAC6-7C7AA8E41020}" destId="{019AAD50-3A1E-174F-8B49-C3C264F847A8}" srcOrd="0" destOrd="0" presId="urn:microsoft.com/office/officeart/2005/8/layout/radial6"/>
    <dgm:cxn modelId="{D58E6373-1ABB-3644-83A6-FD3EC1A57371}" type="presOf" srcId="{CDF52B7D-7BAF-144C-AADB-A0563F6539E0}" destId="{8D60AC6A-C2A2-E84F-B8B6-D0C3CB7C2EDC}" srcOrd="0" destOrd="0" presId="urn:microsoft.com/office/officeart/2005/8/layout/radial6"/>
    <dgm:cxn modelId="{2294148C-AE37-C148-92FD-009635AD6F95}" type="presOf" srcId="{51A03BDB-0D14-684A-99AE-B31FD2914858}" destId="{9A2F4A7B-203F-C643-9E83-82A71AA62FDB}" srcOrd="0" destOrd="0" presId="urn:microsoft.com/office/officeart/2005/8/layout/radial6"/>
    <dgm:cxn modelId="{5DF7A0A0-8D22-DE49-B7C3-AC94E4C3C90F}" type="presOf" srcId="{FEA41AB4-5609-DF41-A5C4-CAA0199621B8}" destId="{0C6784B6-6406-CA49-8F20-0290734CC09F}" srcOrd="0" destOrd="0" presId="urn:microsoft.com/office/officeart/2005/8/layout/radial6"/>
    <dgm:cxn modelId="{C7DBE5A5-C934-6A47-8F21-404E6510ADF8}" type="presOf" srcId="{E6FFFD3F-B6F5-DC40-BB44-3C29F90499E8}" destId="{77DA9650-E0F7-0F46-9312-D162B41C61DF}" srcOrd="0" destOrd="0" presId="urn:microsoft.com/office/officeart/2005/8/layout/radial6"/>
    <dgm:cxn modelId="{7A6F13B2-A145-A44F-8A1E-C9B06CB09862}" srcId="{E5419E41-2904-B54F-A7CE-7231620FB4A2}" destId="{FEA41AB4-5609-DF41-A5C4-CAA0199621B8}" srcOrd="1" destOrd="0" parTransId="{1BC2C072-E53C-2349-B189-7B565AC8D1F0}" sibTransId="{B8CE9764-AE9D-2A48-8EBC-D1FB8BA34400}"/>
    <dgm:cxn modelId="{980B2EB2-E963-B143-8D28-E5A6AA26CA57}" type="presOf" srcId="{3CFB1A9F-CAC0-6D44-9FB7-8969C87BED4A}" destId="{AD6CF772-30F2-204C-A31E-A98B1280624E}" srcOrd="0" destOrd="0" presId="urn:microsoft.com/office/officeart/2005/8/layout/radial6"/>
    <dgm:cxn modelId="{E07D2EB8-19C0-5F43-BE9C-35DFD034E7ED}" type="presOf" srcId="{E5419E41-2904-B54F-A7CE-7231620FB4A2}" destId="{FE78B1D9-5784-9742-BDF7-0D0DD3E3B5B5}" srcOrd="0" destOrd="0" presId="urn:microsoft.com/office/officeart/2005/8/layout/radial6"/>
    <dgm:cxn modelId="{C99E86BF-09C0-CF44-9710-6C4AFCAD56C4}" srcId="{E5419E41-2904-B54F-A7CE-7231620FB4A2}" destId="{51A03BDB-0D14-684A-99AE-B31FD2914858}" srcOrd="5" destOrd="0" parTransId="{5CE60837-8672-6F47-B35B-2D552B52C27F}" sibTransId="{98A3DC36-8F54-A240-BB5D-C18A4B44B5DF}"/>
    <dgm:cxn modelId="{D02F37C1-2947-6A45-A9E0-CBD40D990F67}" srcId="{EE787612-3FC3-0D46-9133-3FC360B97B9F}" destId="{E5419E41-2904-B54F-A7CE-7231620FB4A2}" srcOrd="0" destOrd="0" parTransId="{3DACD6DB-C806-FF40-B178-CBC45D64716D}" sibTransId="{6C4DD57A-6D33-7D4E-9AC7-68948CD60A15}"/>
    <dgm:cxn modelId="{BD359AC2-8D8E-324E-AD34-541DE18ECDED}" type="presOf" srcId="{B8CE9764-AE9D-2A48-8EBC-D1FB8BA34400}" destId="{B8D0D90F-9E65-BE49-BAA6-3EA627FFA495}" srcOrd="0" destOrd="0" presId="urn:microsoft.com/office/officeart/2005/8/layout/radial6"/>
    <dgm:cxn modelId="{17E9D7C8-050F-254E-81EA-33E364A82C34}" srcId="{E5419E41-2904-B54F-A7CE-7231620FB4A2}" destId="{CDF52B7D-7BAF-144C-AADB-A0563F6539E0}" srcOrd="0" destOrd="0" parTransId="{5019DC57-1C43-2F47-9993-5800A1F2323A}" sibTransId="{BDE6399F-B283-BB4D-BF0A-0F8A16D3122D}"/>
    <dgm:cxn modelId="{F6013CF1-1F64-8146-A655-18C562232EBF}" type="presOf" srcId="{BDE6399F-B283-BB4D-BF0A-0F8A16D3122D}" destId="{7B5AC46B-83A9-044A-A1A0-0F45734B5F7A}" srcOrd="0" destOrd="0" presId="urn:microsoft.com/office/officeart/2005/8/layout/radial6"/>
    <dgm:cxn modelId="{2F5ECF3A-AAB2-F44D-87EB-27A5D57B7E52}" type="presParOf" srcId="{F9C60107-B86D-9A4E-8339-96A168F07355}" destId="{FE78B1D9-5784-9742-BDF7-0D0DD3E3B5B5}" srcOrd="0" destOrd="0" presId="urn:microsoft.com/office/officeart/2005/8/layout/radial6"/>
    <dgm:cxn modelId="{D58E1C60-D49B-5D4E-BC68-9AB9E7681B17}" type="presParOf" srcId="{F9C60107-B86D-9A4E-8339-96A168F07355}" destId="{8D60AC6A-C2A2-E84F-B8B6-D0C3CB7C2EDC}" srcOrd="1" destOrd="0" presId="urn:microsoft.com/office/officeart/2005/8/layout/radial6"/>
    <dgm:cxn modelId="{D6296A17-87C5-C94C-863E-F554AE3DF3B0}" type="presParOf" srcId="{F9C60107-B86D-9A4E-8339-96A168F07355}" destId="{C13BEC13-6826-D844-B629-1AE2B8992905}" srcOrd="2" destOrd="0" presId="urn:microsoft.com/office/officeart/2005/8/layout/radial6"/>
    <dgm:cxn modelId="{01E139AE-42FE-6547-AA35-A606DA3389B0}" type="presParOf" srcId="{F9C60107-B86D-9A4E-8339-96A168F07355}" destId="{7B5AC46B-83A9-044A-A1A0-0F45734B5F7A}" srcOrd="3" destOrd="0" presId="urn:microsoft.com/office/officeart/2005/8/layout/radial6"/>
    <dgm:cxn modelId="{BB931E22-F00D-7942-A53E-E5A03E5135CB}" type="presParOf" srcId="{F9C60107-B86D-9A4E-8339-96A168F07355}" destId="{0C6784B6-6406-CA49-8F20-0290734CC09F}" srcOrd="4" destOrd="0" presId="urn:microsoft.com/office/officeart/2005/8/layout/radial6"/>
    <dgm:cxn modelId="{D6B2F6A3-2DD4-6C41-9995-55A95AD49CBE}" type="presParOf" srcId="{F9C60107-B86D-9A4E-8339-96A168F07355}" destId="{0D2D669B-8FA9-5D48-BAC7-32787B0E826D}" srcOrd="5" destOrd="0" presId="urn:microsoft.com/office/officeart/2005/8/layout/radial6"/>
    <dgm:cxn modelId="{0F5AA026-1577-C647-8CE1-51DB3A95608F}" type="presParOf" srcId="{F9C60107-B86D-9A4E-8339-96A168F07355}" destId="{B8D0D90F-9E65-BE49-BAA6-3EA627FFA495}" srcOrd="6" destOrd="0" presId="urn:microsoft.com/office/officeart/2005/8/layout/radial6"/>
    <dgm:cxn modelId="{DA4C04C8-3F0D-0C45-BE97-571217E468EA}" type="presParOf" srcId="{F9C60107-B86D-9A4E-8339-96A168F07355}" destId="{9D956D86-66E4-3943-B714-49AE99BBF9A5}" srcOrd="7" destOrd="0" presId="urn:microsoft.com/office/officeart/2005/8/layout/radial6"/>
    <dgm:cxn modelId="{4CFDACE6-B99C-3549-A9DE-771ECE6CFAC1}" type="presParOf" srcId="{F9C60107-B86D-9A4E-8339-96A168F07355}" destId="{46E85559-69DD-3D43-8137-3EE1786D1F60}" srcOrd="8" destOrd="0" presId="urn:microsoft.com/office/officeart/2005/8/layout/radial6"/>
    <dgm:cxn modelId="{6C2F3906-6CCB-5441-AB61-6A9931B8FCCC}" type="presParOf" srcId="{F9C60107-B86D-9A4E-8339-96A168F07355}" destId="{019AAD50-3A1E-174F-8B49-C3C264F847A8}" srcOrd="9" destOrd="0" presId="urn:microsoft.com/office/officeart/2005/8/layout/radial6"/>
    <dgm:cxn modelId="{01B794BA-2B41-1D4A-9F40-9B612F68E4C2}" type="presParOf" srcId="{F9C60107-B86D-9A4E-8339-96A168F07355}" destId="{77DA9650-E0F7-0F46-9312-D162B41C61DF}" srcOrd="10" destOrd="0" presId="urn:microsoft.com/office/officeart/2005/8/layout/radial6"/>
    <dgm:cxn modelId="{B39DE72A-8170-FF46-97B4-F4570F9B53C1}" type="presParOf" srcId="{F9C60107-B86D-9A4E-8339-96A168F07355}" destId="{504FDAB1-6EF2-3242-84B9-1D5215C0E059}" srcOrd="11" destOrd="0" presId="urn:microsoft.com/office/officeart/2005/8/layout/radial6"/>
    <dgm:cxn modelId="{70FB0836-F589-DC43-BECA-0A233C412BEC}" type="presParOf" srcId="{F9C60107-B86D-9A4E-8339-96A168F07355}" destId="{9397852D-BBE2-4640-8290-6082C39AE22A}" srcOrd="12" destOrd="0" presId="urn:microsoft.com/office/officeart/2005/8/layout/radial6"/>
    <dgm:cxn modelId="{66E1A41E-0D08-B84F-8948-19F1EF0B677D}" type="presParOf" srcId="{F9C60107-B86D-9A4E-8339-96A168F07355}" destId="{4A0CF444-153A-014B-AF89-FD7917B51030}" srcOrd="13" destOrd="0" presId="urn:microsoft.com/office/officeart/2005/8/layout/radial6"/>
    <dgm:cxn modelId="{BB3EB519-060F-CE4C-A459-F927A97A0BDE}" type="presParOf" srcId="{F9C60107-B86D-9A4E-8339-96A168F07355}" destId="{2CDF5922-B2AF-5B45-8B7B-7F95074D816A}" srcOrd="14" destOrd="0" presId="urn:microsoft.com/office/officeart/2005/8/layout/radial6"/>
    <dgm:cxn modelId="{B4DC7F9D-030A-A647-900F-ED839839A893}" type="presParOf" srcId="{F9C60107-B86D-9A4E-8339-96A168F07355}" destId="{AD6CF772-30F2-204C-A31E-A98B1280624E}" srcOrd="15" destOrd="0" presId="urn:microsoft.com/office/officeart/2005/8/layout/radial6"/>
    <dgm:cxn modelId="{4A65E944-FA08-2C41-A8F8-5A0FDB68B3FE}" type="presParOf" srcId="{F9C60107-B86D-9A4E-8339-96A168F07355}" destId="{9A2F4A7B-203F-C643-9E83-82A71AA62FDB}" srcOrd="16" destOrd="0" presId="urn:microsoft.com/office/officeart/2005/8/layout/radial6"/>
    <dgm:cxn modelId="{9B551408-DCE1-DB42-9C2E-D2E2A1F49652}" type="presParOf" srcId="{F9C60107-B86D-9A4E-8339-96A168F07355}" destId="{943B820F-9EFB-054B-B5AA-0CA9DB7B76A5}" srcOrd="17" destOrd="0" presId="urn:microsoft.com/office/officeart/2005/8/layout/radial6"/>
    <dgm:cxn modelId="{3A1987D2-6A1B-9341-8F1C-3FDD80C2F798}" type="presParOf" srcId="{F9C60107-B86D-9A4E-8339-96A168F07355}" destId="{5167A00F-F148-724D-A689-FC43475F19D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7A00F-F148-724D-A689-FC43475F19DF}">
      <dsp:nvSpPr>
        <dsp:cNvPr id="0" name=""/>
        <dsp:cNvSpPr/>
      </dsp:nvSpPr>
      <dsp:spPr>
        <a:xfrm>
          <a:off x="341731" y="434033"/>
          <a:ext cx="2983207" cy="2983207"/>
        </a:xfrm>
        <a:prstGeom prst="blockArc">
          <a:avLst>
            <a:gd name="adj1" fmla="val 12600000"/>
            <a:gd name="adj2" fmla="val 16200000"/>
            <a:gd name="adj3" fmla="val 449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CF772-30F2-204C-A31E-A98B1280624E}">
      <dsp:nvSpPr>
        <dsp:cNvPr id="0" name=""/>
        <dsp:cNvSpPr/>
      </dsp:nvSpPr>
      <dsp:spPr>
        <a:xfrm>
          <a:off x="341731" y="434033"/>
          <a:ext cx="2983207" cy="2983207"/>
        </a:xfrm>
        <a:prstGeom prst="blockArc">
          <a:avLst>
            <a:gd name="adj1" fmla="val 9000000"/>
            <a:gd name="adj2" fmla="val 12600000"/>
            <a:gd name="adj3" fmla="val 449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7852D-BBE2-4640-8290-6082C39AE22A}">
      <dsp:nvSpPr>
        <dsp:cNvPr id="0" name=""/>
        <dsp:cNvSpPr/>
      </dsp:nvSpPr>
      <dsp:spPr>
        <a:xfrm>
          <a:off x="341731" y="434033"/>
          <a:ext cx="2983207" cy="2983207"/>
        </a:xfrm>
        <a:prstGeom prst="blockArc">
          <a:avLst>
            <a:gd name="adj1" fmla="val 5400000"/>
            <a:gd name="adj2" fmla="val 9000000"/>
            <a:gd name="adj3" fmla="val 449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AAD50-3A1E-174F-8B49-C3C264F847A8}">
      <dsp:nvSpPr>
        <dsp:cNvPr id="0" name=""/>
        <dsp:cNvSpPr/>
      </dsp:nvSpPr>
      <dsp:spPr>
        <a:xfrm>
          <a:off x="341731" y="434033"/>
          <a:ext cx="2983207" cy="2983207"/>
        </a:xfrm>
        <a:prstGeom prst="blockArc">
          <a:avLst>
            <a:gd name="adj1" fmla="val 1800000"/>
            <a:gd name="adj2" fmla="val 5400000"/>
            <a:gd name="adj3" fmla="val 449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0D90F-9E65-BE49-BAA6-3EA627FFA495}">
      <dsp:nvSpPr>
        <dsp:cNvPr id="0" name=""/>
        <dsp:cNvSpPr/>
      </dsp:nvSpPr>
      <dsp:spPr>
        <a:xfrm>
          <a:off x="341731" y="434033"/>
          <a:ext cx="2983207" cy="2983207"/>
        </a:xfrm>
        <a:prstGeom prst="blockArc">
          <a:avLst>
            <a:gd name="adj1" fmla="val 19800000"/>
            <a:gd name="adj2" fmla="val 1800000"/>
            <a:gd name="adj3" fmla="val 449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AC46B-83A9-044A-A1A0-0F45734B5F7A}">
      <dsp:nvSpPr>
        <dsp:cNvPr id="0" name=""/>
        <dsp:cNvSpPr/>
      </dsp:nvSpPr>
      <dsp:spPr>
        <a:xfrm>
          <a:off x="341731" y="434033"/>
          <a:ext cx="2983207" cy="2983207"/>
        </a:xfrm>
        <a:prstGeom prst="blockArc">
          <a:avLst>
            <a:gd name="adj1" fmla="val 16200000"/>
            <a:gd name="adj2" fmla="val 19800000"/>
            <a:gd name="adj3" fmla="val 449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8B1D9-5784-9742-BDF7-0D0DD3E3B5B5}">
      <dsp:nvSpPr>
        <dsp:cNvPr id="0" name=""/>
        <dsp:cNvSpPr/>
      </dsp:nvSpPr>
      <dsp:spPr>
        <a:xfrm>
          <a:off x="1168214" y="1260516"/>
          <a:ext cx="1330242" cy="133024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1363023" y="1455325"/>
        <a:ext cx="940624" cy="940624"/>
      </dsp:txXfrm>
    </dsp:sp>
    <dsp:sp modelId="{8D60AC6A-C2A2-E84F-B8B6-D0C3CB7C2EDC}">
      <dsp:nvSpPr>
        <dsp:cNvPr id="0" name=""/>
        <dsp:cNvSpPr/>
      </dsp:nvSpPr>
      <dsp:spPr>
        <a:xfrm>
          <a:off x="1367750" y="1971"/>
          <a:ext cx="931169" cy="931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ANTIVIRUS</a:t>
          </a:r>
        </a:p>
      </dsp:txBody>
      <dsp:txXfrm>
        <a:off x="1504117" y="138338"/>
        <a:ext cx="658435" cy="658435"/>
      </dsp:txXfrm>
    </dsp:sp>
    <dsp:sp modelId="{0C6784B6-6406-CA49-8F20-0290734CC09F}">
      <dsp:nvSpPr>
        <dsp:cNvPr id="0" name=""/>
        <dsp:cNvSpPr/>
      </dsp:nvSpPr>
      <dsp:spPr>
        <a:xfrm>
          <a:off x="2630486" y="731011"/>
          <a:ext cx="931169" cy="931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HOST FW</a:t>
          </a:r>
        </a:p>
      </dsp:txBody>
      <dsp:txXfrm>
        <a:off x="2766853" y="867378"/>
        <a:ext cx="658435" cy="658435"/>
      </dsp:txXfrm>
    </dsp:sp>
    <dsp:sp modelId="{9D956D86-66E4-3943-B714-49AE99BBF9A5}">
      <dsp:nvSpPr>
        <dsp:cNvPr id="0" name=""/>
        <dsp:cNvSpPr/>
      </dsp:nvSpPr>
      <dsp:spPr>
        <a:xfrm>
          <a:off x="2630486" y="2189093"/>
          <a:ext cx="931169" cy="931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HOST IPS</a:t>
          </a:r>
        </a:p>
      </dsp:txBody>
      <dsp:txXfrm>
        <a:off x="2766853" y="2325460"/>
        <a:ext cx="658435" cy="658435"/>
      </dsp:txXfrm>
    </dsp:sp>
    <dsp:sp modelId="{77DA9650-E0F7-0F46-9312-D162B41C61DF}">
      <dsp:nvSpPr>
        <dsp:cNvPr id="0" name=""/>
        <dsp:cNvSpPr/>
      </dsp:nvSpPr>
      <dsp:spPr>
        <a:xfrm>
          <a:off x="1367750" y="2918134"/>
          <a:ext cx="931169" cy="931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HOST APT</a:t>
          </a:r>
        </a:p>
      </dsp:txBody>
      <dsp:txXfrm>
        <a:off x="1504117" y="3054501"/>
        <a:ext cx="658435" cy="658435"/>
      </dsp:txXfrm>
    </dsp:sp>
    <dsp:sp modelId="{4A0CF444-153A-014B-AF89-FD7917B51030}">
      <dsp:nvSpPr>
        <dsp:cNvPr id="0" name=""/>
        <dsp:cNvSpPr/>
      </dsp:nvSpPr>
      <dsp:spPr>
        <a:xfrm>
          <a:off x="105015" y="2189093"/>
          <a:ext cx="931169" cy="931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APPLICATION CONTROL</a:t>
          </a:r>
        </a:p>
      </dsp:txBody>
      <dsp:txXfrm>
        <a:off x="241382" y="2325460"/>
        <a:ext cx="658435" cy="658435"/>
      </dsp:txXfrm>
    </dsp:sp>
    <dsp:sp modelId="{9A2F4A7B-203F-C643-9E83-82A71AA62FDB}">
      <dsp:nvSpPr>
        <dsp:cNvPr id="0" name=""/>
        <dsp:cNvSpPr/>
      </dsp:nvSpPr>
      <dsp:spPr>
        <a:xfrm>
          <a:off x="105015" y="731011"/>
          <a:ext cx="931169" cy="931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EDR</a:t>
          </a:r>
        </a:p>
      </dsp:txBody>
      <dsp:txXfrm>
        <a:off x="241382" y="867378"/>
        <a:ext cx="658435" cy="658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232875-91D8-4F63-AB4B-749E248073DA}" type="datetime1">
              <a:rPr lang="en-US" altLang="en-US"/>
              <a:pPr/>
              <a:t>9/23/18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F06903-37DE-4035-93E9-8E68BF84BA7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649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F9F2E2-7F0E-4464-80D1-205504A84905}" type="datetime1">
              <a:rPr lang="en-US" altLang="en-US"/>
              <a:pPr/>
              <a:t>9/23/18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83AF3A-9CD1-4AEC-AE28-A58BC1FA10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1319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AF3A-9CD1-4AEC-AE28-A58BC1FA1060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2550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AF3A-9CD1-4AEC-AE28-A58BC1FA106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070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AF3A-9CD1-4AEC-AE28-A58BC1FA106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599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AF3A-9CD1-4AEC-AE28-A58BC1FA106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614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3AF3A-9CD1-4AEC-AE28-A58BC1FA1060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0732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23377-C8A0-AE4E-B605-37580976A8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8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AF3A-9CD1-4AEC-AE28-A58BC1FA1060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315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7A1969-836E-934F-8F91-C463B4EFDE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4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7A1969-836E-934F-8F91-C463B4EFDE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7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7A1969-836E-934F-8F91-C463B4EFDE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12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7A1969-836E-934F-8F91-C463B4EFDE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67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AF3A-9CD1-4AEC-AE28-A58BC1FA106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679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AF3A-9CD1-4AEC-AE28-A58BC1FA1060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7679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AF3A-9CD1-4AEC-AE28-A58BC1FA1060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1708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D86BF-A7E3-DF49-BA86-D9433C28BB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7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"/>
            <a:ext cx="9143993" cy="5143481"/>
          </a:xfrm>
          <a:prstGeom prst="rect">
            <a:avLst/>
          </a:prstGeom>
          <a:solidFill>
            <a:srgbClr val="0E95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8980" y="1063570"/>
            <a:ext cx="8780540" cy="914400"/>
          </a:xfr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ct val="0"/>
              </a:spcBef>
              <a:buNone/>
              <a:defRPr lang="en-US" sz="5400" b="0" i="1" kern="1200" cap="none" baseline="0" dirty="0" smtClean="0">
                <a:solidFill>
                  <a:schemeClr val="bg1"/>
                </a:solidFill>
                <a:latin typeface="Arial Black"/>
                <a:ea typeface="+mj-ea"/>
                <a:cs typeface="Helvetic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75" y="4484239"/>
            <a:ext cx="1204664" cy="76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1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"/>
            <a:ext cx="9143993" cy="5143481"/>
          </a:xfrm>
          <a:prstGeom prst="rect">
            <a:avLst/>
          </a:prstGeom>
          <a:gradFill>
            <a:gsLst>
              <a:gs pos="39000">
                <a:srgbClr val="0A94C4"/>
              </a:gs>
              <a:gs pos="100000">
                <a:srgbClr val="7DCFD6"/>
              </a:gs>
            </a:gsLst>
            <a:lin ang="540000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7799" y="1391957"/>
            <a:ext cx="8780540" cy="914400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4000" b="0" i="0" kern="1200" cap="none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Oval 10"/>
          <p:cNvSpPr>
            <a:spLocks noChangeAspect="1"/>
          </p:cNvSpPr>
          <p:nvPr userDrawn="1"/>
        </p:nvSpPr>
        <p:spPr>
          <a:xfrm>
            <a:off x="1386309" y="-613928"/>
            <a:ext cx="6371374" cy="6371374"/>
          </a:xfrm>
          <a:prstGeom prst="ellipse">
            <a:avLst/>
          </a:prstGeom>
          <a:noFill/>
          <a:ln>
            <a:solidFill>
              <a:schemeClr val="bg1"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2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"/>
            <a:ext cx="9143993" cy="5143481"/>
          </a:xfrm>
          <a:prstGeom prst="rect">
            <a:avLst/>
          </a:prstGeom>
          <a:gradFill>
            <a:gsLst>
              <a:gs pos="39000">
                <a:srgbClr val="96C52E"/>
              </a:gs>
              <a:gs pos="100000">
                <a:srgbClr val="DFE521"/>
              </a:gs>
            </a:gsLst>
            <a:lin ang="540000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7799" y="1391957"/>
            <a:ext cx="8780540" cy="914400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4000" b="0" i="0" kern="1200" cap="none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>
          <a:xfrm>
            <a:off x="1386309" y="-613928"/>
            <a:ext cx="6371374" cy="6371374"/>
          </a:xfrm>
          <a:prstGeom prst="ellipse">
            <a:avLst/>
          </a:prstGeom>
          <a:noFill/>
          <a:ln>
            <a:solidFill>
              <a:schemeClr val="bg1"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6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"/>
            <a:ext cx="9143993" cy="5143481"/>
          </a:xfrm>
          <a:prstGeom prst="rect">
            <a:avLst/>
          </a:prstGeom>
          <a:gradFill>
            <a:gsLst>
              <a:gs pos="20000">
                <a:srgbClr val="E46802"/>
              </a:gs>
              <a:gs pos="100000">
                <a:srgbClr val="FFC418"/>
              </a:gs>
            </a:gsLst>
            <a:lin ang="540000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7799" y="1391957"/>
            <a:ext cx="8780540" cy="914400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4000" b="0" i="0" kern="1200" cap="none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>
          <a:xfrm>
            <a:off x="1386309" y="-613928"/>
            <a:ext cx="6371374" cy="6371374"/>
          </a:xfrm>
          <a:prstGeom prst="ellipse">
            <a:avLst/>
          </a:prstGeom>
          <a:noFill/>
          <a:ln>
            <a:solidFill>
              <a:schemeClr val="bg1"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5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317500" y="742950"/>
            <a:ext cx="8471465" cy="3847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3CA60-2B53-4F4B-9B5D-BDFFCE129C5C}" type="slidenum">
              <a:rPr lang="en-US" altLang="en-US" smtClean="0"/>
              <a:pPr/>
              <a:t>‹#›</a:t>
            </a:fld>
            <a:r>
              <a:rPr lang="en-US" altLang="en-US" dirty="0"/>
              <a:t>  |  </a:t>
            </a:r>
            <a:r>
              <a:rPr lang="en-US" dirty="0"/>
              <a:t>© 2018 Palo Alto Networks, Inc. All Rights Reserved.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10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317501" y="742950"/>
            <a:ext cx="4093134" cy="3847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3CA60-2B53-4F4B-9B5D-BDFFCE129C5C}" type="slidenum">
              <a:rPr lang="en-US" altLang="en-US" smtClean="0"/>
              <a:pPr/>
              <a:t>‹#›</a:t>
            </a:fld>
            <a:r>
              <a:rPr lang="en-US" altLang="en-US" dirty="0"/>
              <a:t>  |  </a:t>
            </a:r>
            <a:r>
              <a:rPr lang="en-US" dirty="0"/>
              <a:t>© 2018 Palo Alto Networks, Inc. All Rights Reserved.</a:t>
            </a:r>
            <a:endParaRPr lang="en-US" alt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95832" y="742950"/>
            <a:ext cx="4093134" cy="3847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163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317501" y="742950"/>
            <a:ext cx="2654299" cy="3847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3CA60-2B53-4F4B-9B5D-BDFFCE129C5C}" type="slidenum">
              <a:rPr lang="en-US" altLang="en-US" smtClean="0"/>
              <a:pPr/>
              <a:t>‹#›</a:t>
            </a:fld>
            <a:r>
              <a:rPr lang="en-US" altLang="en-US" dirty="0"/>
              <a:t>  |  </a:t>
            </a:r>
            <a:r>
              <a:rPr lang="en-US" dirty="0"/>
              <a:t>© 2018 Palo Alto Networks, Inc. All Rights Reserved.</a:t>
            </a:r>
            <a:endParaRPr lang="en-US" alt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3226102" y="742950"/>
            <a:ext cx="2654299" cy="3847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6134703" y="742950"/>
            <a:ext cx="2654299" cy="3847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782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93CA60-2B53-4F4B-9B5D-BDFFCE129C5C}" type="slidenum">
              <a:rPr lang="en-US" altLang="en-US" smtClean="0"/>
              <a:pPr/>
              <a:t>‹#›</a:t>
            </a:fld>
            <a:r>
              <a:rPr lang="en-US" altLang="en-US" dirty="0"/>
              <a:t>  |  </a:t>
            </a:r>
            <a:r>
              <a:rPr lang="en-US" dirty="0"/>
              <a:t>© 2018 Palo Alto Networks, Inc. All Rights Reserved.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088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CA60-2B53-4F4B-9B5D-BDFFCE129C5C}" type="slidenum">
              <a:rPr lang="en-US" altLang="en-US" smtClean="0"/>
              <a:pPr/>
              <a:t>‹#›</a:t>
            </a:fld>
            <a:r>
              <a:rPr lang="en-US" altLang="en-US" dirty="0"/>
              <a:t>  |  </a:t>
            </a:r>
            <a:r>
              <a:rPr lang="en-US" dirty="0"/>
              <a:t>© 2018 Palo Alto Networks, Inc. All Rights Reserved.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80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"/>
            <a:ext cx="9143993" cy="5143481"/>
          </a:xfrm>
          <a:prstGeom prst="rect">
            <a:avLst/>
          </a:prstGeom>
          <a:gradFill>
            <a:gsLst>
              <a:gs pos="39000">
                <a:srgbClr val="0A94C4"/>
              </a:gs>
              <a:gs pos="100000">
                <a:srgbClr val="7DCFD6"/>
              </a:gs>
            </a:gsLst>
            <a:lin ang="540000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757647" y="4155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"/>
            <a:ext cx="9143993" cy="5143481"/>
          </a:xfrm>
          <a:prstGeom prst="rect">
            <a:avLst/>
          </a:prstGeom>
          <a:gradFill>
            <a:gsLst>
              <a:gs pos="39000">
                <a:srgbClr val="96C52E"/>
              </a:gs>
              <a:gs pos="100000">
                <a:srgbClr val="DFE521"/>
              </a:gs>
            </a:gsLst>
            <a:lin ang="540000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317500" y="742950"/>
            <a:ext cx="8471465" cy="3847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CA60-2B53-4F4B-9B5D-BDFFCE129C5C}" type="slidenum">
              <a:rPr lang="en-US" altLang="en-US" smtClean="0"/>
              <a:pPr/>
              <a:t>‹#›</a:t>
            </a:fld>
            <a:r>
              <a:rPr lang="en-US" altLang="en-US" dirty="0"/>
              <a:t>  |  © 2017, Palo Alto Networks.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18767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"/>
            <a:ext cx="9143993" cy="5143481"/>
          </a:xfrm>
          <a:prstGeom prst="rect">
            <a:avLst/>
          </a:prstGeom>
          <a:gradFill>
            <a:gsLst>
              <a:gs pos="20000">
                <a:srgbClr val="E46802"/>
              </a:gs>
              <a:gs pos="100000">
                <a:srgbClr val="FFC418"/>
              </a:gs>
            </a:gsLst>
            <a:lin ang="540000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indent="-257175">
              <a:buClr>
                <a:srgbClr val="316989"/>
              </a:buClr>
              <a:buFont typeface="Wingdings" charset="2"/>
              <a:buChar char="§"/>
              <a:defRPr/>
            </a:lvl1pPr>
            <a:lvl2pPr marL="557213" indent="-214313">
              <a:buClr>
                <a:srgbClr val="316989"/>
              </a:buClr>
              <a:buFont typeface="Wingdings" charset="2"/>
              <a:buChar char="§"/>
              <a:defRPr/>
            </a:lvl2pPr>
            <a:lvl3pPr marL="857250" indent="-171450">
              <a:buClr>
                <a:srgbClr val="316989"/>
              </a:buClr>
              <a:buFont typeface="Wingdings" charset="2"/>
              <a:buChar char="§"/>
              <a:defRPr/>
            </a:lvl3pPr>
            <a:lvl4pPr marL="1200150" indent="-171450">
              <a:buClr>
                <a:srgbClr val="316989"/>
              </a:buClr>
              <a:buFont typeface="Wingdings" charset="2"/>
              <a:buChar char="§"/>
              <a:defRPr/>
            </a:lvl4pPr>
            <a:lvl5pPr marL="1543050" indent="-171450">
              <a:buClr>
                <a:srgbClr val="31698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4286-7533-EE42-97A4-CEB8D6639D11}" type="slidenum">
              <a:rPr lang="en-US" smtClean="0"/>
              <a:pPr/>
              <a:t>‹#›</a:t>
            </a:fld>
            <a:r>
              <a:rPr lang="en-US" dirty="0"/>
              <a:t>  |  ©2012, Palo Alto Networks. Confidential and Proprietary. </a:t>
            </a:r>
          </a:p>
        </p:txBody>
      </p:sp>
    </p:spTree>
    <p:extLst>
      <p:ext uri="{BB962C8B-B14F-4D97-AF65-F5344CB8AC3E}">
        <p14:creationId xmlns:p14="http://schemas.microsoft.com/office/powerpoint/2010/main" val="3224662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FB9B5E-83ED-7F4E-AE56-28DFF026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20" y="50646"/>
            <a:ext cx="8641448" cy="994172"/>
          </a:xfrm>
        </p:spPr>
        <p:txBody>
          <a:bodyPr>
            <a:normAutofit/>
          </a:bodyPr>
          <a:lstStyle>
            <a:lvl1pPr>
              <a:defRPr sz="2800" b="0" i="0">
                <a:solidFill>
                  <a:srgbClr val="4C4D4F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3208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JK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CA60-2B53-4F4B-9B5D-BDFFCE129C5C}" type="slidenum">
              <a:rPr lang="en-US" altLang="en-US" smtClean="0"/>
              <a:pPr/>
              <a:t>‹#›</a:t>
            </a:fld>
            <a:r>
              <a:rPr lang="en-US" altLang="en-US" dirty="0"/>
              <a:t>  |  © 2017 Palo Alto Networks</a:t>
            </a:r>
            <a:r>
              <a:rPr lang="en-US" dirty="0"/>
              <a:t>, Inc.</a:t>
            </a:r>
            <a:r>
              <a:rPr lang="en-US" altLang="en-US" dirty="0"/>
              <a:t> Confidential and Proprietary. </a:t>
            </a:r>
          </a:p>
        </p:txBody>
      </p:sp>
    </p:spTree>
    <p:extLst>
      <p:ext uri="{BB962C8B-B14F-4D97-AF65-F5344CB8AC3E}">
        <p14:creationId xmlns:p14="http://schemas.microsoft.com/office/powerpoint/2010/main" val="288069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CA60-2B53-4F4B-9B5D-BDFFCE129C5C}" type="slidenum">
              <a:rPr lang="en-US" altLang="en-US" smtClean="0"/>
              <a:pPr/>
              <a:t>‹#›</a:t>
            </a:fld>
            <a:r>
              <a:rPr lang="en-US" altLang="en-US" dirty="0"/>
              <a:t>  |  © 2017, Palo Alto Networks.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6047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CA60-2B53-4F4B-9B5D-BDFFCE129C5C}" type="slidenum">
              <a:rPr lang="en-US" altLang="en-US" smtClean="0"/>
              <a:pPr/>
              <a:t>‹#›</a:t>
            </a:fld>
            <a:r>
              <a:rPr lang="en-US" altLang="en-US" dirty="0"/>
              <a:t>  |  © 2017, Palo Alto Networks.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1579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17501" y="4905604"/>
            <a:ext cx="3436878" cy="218818"/>
          </a:xfrm>
        </p:spPr>
        <p:txBody>
          <a:bodyPr/>
          <a:lstStyle/>
          <a:p>
            <a:fld id="{2993CA60-2B53-4F4B-9B5D-BDFFCE129C5C}" type="slidenum">
              <a:rPr lang="en-US" altLang="en-US" smtClean="0"/>
              <a:pPr/>
              <a:t>‹#›</a:t>
            </a:fld>
            <a:r>
              <a:rPr lang="en-US" altLang="en-US"/>
              <a:t>  |  © 2017 Palo Alto Networks</a:t>
            </a:r>
            <a:r>
              <a:rPr lang="en-US"/>
              <a:t>, Inc.</a:t>
            </a:r>
            <a:r>
              <a:rPr lang="en-US" altLang="en-US"/>
              <a:t> Confidential and Proprietary.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752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1" y="206000"/>
            <a:ext cx="8518462" cy="4537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7512" y="510780"/>
            <a:ext cx="8518525" cy="27384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7501" y="4854633"/>
            <a:ext cx="3436878" cy="269789"/>
          </a:xfrm>
        </p:spPr>
        <p:txBody>
          <a:bodyPr/>
          <a:lstStyle>
            <a:lvl1pPr>
              <a:defRPr sz="800"/>
            </a:lvl1pPr>
          </a:lstStyle>
          <a:p>
            <a:fld id="{9C554286-7533-EE42-97A4-CEB8D6639D11}" type="slidenum">
              <a:rPr lang="en-US" smtClean="0"/>
              <a:pPr/>
              <a:t>‹#›</a:t>
            </a:fld>
            <a:r>
              <a:rPr lang="en-US" dirty="0"/>
              <a:t>  |  ©2018, Palo Alto Networks. Confidential and Proprietary. </a:t>
            </a:r>
          </a:p>
        </p:txBody>
      </p:sp>
    </p:spTree>
    <p:extLst>
      <p:ext uri="{BB962C8B-B14F-4D97-AF65-F5344CB8AC3E}">
        <p14:creationId xmlns:p14="http://schemas.microsoft.com/office/powerpoint/2010/main" val="390406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"/>
            <a:ext cx="9143993" cy="5143481"/>
          </a:xfrm>
          <a:prstGeom prst="rect">
            <a:avLst/>
          </a:prstGeom>
          <a:gradFill>
            <a:gsLst>
              <a:gs pos="39000">
                <a:srgbClr val="0A94C4"/>
              </a:gs>
              <a:gs pos="100000">
                <a:srgbClr val="7DCFD6"/>
              </a:gs>
            </a:gsLst>
            <a:lin ang="540000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riangle 6"/>
          <p:cNvSpPr/>
          <p:nvPr userDrawn="1"/>
        </p:nvSpPr>
        <p:spPr>
          <a:xfrm flipH="1">
            <a:off x="0" y="4393421"/>
            <a:ext cx="3492500" cy="75007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59AEB9-DB5A-1848-A19B-DECC8D498E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440000">
            <a:off x="321272" y="4259299"/>
            <a:ext cx="1263925" cy="6756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0047" y="998622"/>
            <a:ext cx="6828748" cy="1355558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4000" b="0" i="0" kern="1200" cap="none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riangle 7"/>
          <p:cNvSpPr/>
          <p:nvPr userDrawn="1"/>
        </p:nvSpPr>
        <p:spPr>
          <a:xfrm rot="10800000" flipH="1">
            <a:off x="5651500" y="19"/>
            <a:ext cx="3492500" cy="75007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9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9"/>
            <a:ext cx="9143993" cy="5143481"/>
          </a:xfrm>
          <a:prstGeom prst="rect">
            <a:avLst/>
          </a:prstGeom>
          <a:gradFill>
            <a:gsLst>
              <a:gs pos="39000">
                <a:srgbClr val="96C52E"/>
              </a:gs>
              <a:gs pos="100000">
                <a:srgbClr val="DFE521"/>
              </a:gs>
            </a:gsLst>
            <a:lin ang="540000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93BFCCC3-3D9B-5344-90C8-21047E9545D7}"/>
              </a:ext>
            </a:extLst>
          </p:cNvPr>
          <p:cNvSpPr/>
          <p:nvPr userDrawn="1"/>
        </p:nvSpPr>
        <p:spPr>
          <a:xfrm flipH="1">
            <a:off x="0" y="4393421"/>
            <a:ext cx="3492500" cy="75007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EAF254-4241-C54A-BE5D-2073E27C0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440000">
            <a:off x="321272" y="4257484"/>
            <a:ext cx="1263924" cy="6756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0047" y="998622"/>
            <a:ext cx="6828748" cy="1355558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4000" b="0" i="0" kern="1200" cap="none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89392475-B4B0-404E-8A3D-0083B92DA2E8}"/>
              </a:ext>
            </a:extLst>
          </p:cNvPr>
          <p:cNvSpPr/>
          <p:nvPr userDrawn="1"/>
        </p:nvSpPr>
        <p:spPr>
          <a:xfrm rot="10800000" flipH="1">
            <a:off x="5651500" y="19"/>
            <a:ext cx="3492500" cy="75007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9"/>
            <a:ext cx="9143993" cy="5143481"/>
          </a:xfrm>
          <a:prstGeom prst="rect">
            <a:avLst/>
          </a:prstGeom>
          <a:gradFill>
            <a:gsLst>
              <a:gs pos="20000">
                <a:srgbClr val="E46802"/>
              </a:gs>
              <a:gs pos="100000">
                <a:srgbClr val="FFC418"/>
              </a:gs>
            </a:gsLst>
            <a:lin ang="540000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E3A94D8C-B14A-374D-A4E0-CCDC050BE1CE}"/>
              </a:ext>
            </a:extLst>
          </p:cNvPr>
          <p:cNvSpPr/>
          <p:nvPr userDrawn="1"/>
        </p:nvSpPr>
        <p:spPr>
          <a:xfrm flipH="1">
            <a:off x="0" y="4393421"/>
            <a:ext cx="3492500" cy="75007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EC9C80-B295-E74B-9662-443DD7D5CA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440000">
            <a:off x="321024" y="4259912"/>
            <a:ext cx="1263925" cy="6743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0047" y="998622"/>
            <a:ext cx="6828748" cy="1355558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4000" b="0" i="0" kern="1200" cap="none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965D0B4F-36AB-644D-A81E-83CEEBF84DF9}"/>
              </a:ext>
            </a:extLst>
          </p:cNvPr>
          <p:cNvSpPr/>
          <p:nvPr userDrawn="1"/>
        </p:nvSpPr>
        <p:spPr>
          <a:xfrm rot="10800000" flipH="1">
            <a:off x="5651500" y="19"/>
            <a:ext cx="3492500" cy="75007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05604"/>
            <a:ext cx="9144000" cy="237896"/>
          </a:xfrm>
          <a:prstGeom prst="rect">
            <a:avLst/>
          </a:prstGeom>
          <a:solidFill>
            <a:srgbClr val="0E95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448" y="4617410"/>
            <a:ext cx="930448" cy="4962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539" y="205981"/>
            <a:ext cx="8471427" cy="327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539" y="742950"/>
            <a:ext cx="8471427" cy="3851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1" y="4905604"/>
            <a:ext cx="3436878" cy="2188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993CA60-2B53-4F4B-9B5D-BDFFCE129C5C}" type="slidenum">
              <a:rPr lang="en-US" altLang="en-US" smtClean="0"/>
              <a:pPr/>
              <a:t>‹#›</a:t>
            </a:fld>
            <a:r>
              <a:rPr lang="en-US" altLang="en-US" dirty="0"/>
              <a:t>  |  © 2017, Palo Alto Networks.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92279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8" r:id="rId2"/>
    <p:sldLayoutId id="2147483707" r:id="rId3"/>
    <p:sldLayoutId id="2147483705" r:id="rId4"/>
    <p:sldLayoutId id="2147483709" r:id="rId5"/>
    <p:sldLayoutId id="214748371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000" b="0" i="1" kern="1200" cap="none" baseline="0">
          <a:solidFill>
            <a:schemeClr val="tx1"/>
          </a:solidFill>
          <a:latin typeface="Arial Black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ts val="1600"/>
        </a:spcBef>
        <a:buClr>
          <a:srgbClr val="0E6D91"/>
        </a:buClr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E6D91"/>
        </a:buClr>
        <a:buFont typeface="Arial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E6D91"/>
        </a:buClr>
        <a:buFont typeface="Arial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16989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16989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905604"/>
            <a:ext cx="9143993" cy="237896"/>
          </a:xfrm>
          <a:prstGeom prst="rect">
            <a:avLst/>
          </a:prstGeom>
          <a:gradFill>
            <a:gsLst>
              <a:gs pos="39000">
                <a:srgbClr val="0A94C4"/>
              </a:gs>
              <a:gs pos="100000">
                <a:srgbClr val="7DCFD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539" y="205981"/>
            <a:ext cx="8471427" cy="327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539" y="742950"/>
            <a:ext cx="8471427" cy="3851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1" y="4905604"/>
            <a:ext cx="3436878" cy="2188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993CA60-2B53-4F4B-9B5D-BDFFCE129C5C}" type="slidenum">
              <a:rPr lang="en-US" altLang="en-US" smtClean="0"/>
              <a:pPr/>
              <a:t>‹#›</a:t>
            </a:fld>
            <a:r>
              <a:rPr lang="en-US" altLang="en-US" dirty="0"/>
              <a:t>  |  </a:t>
            </a:r>
            <a:r>
              <a:rPr lang="en-US" dirty="0"/>
              <a:t>© 2018 Palo Alto Networks, Inc. All Rights Reserved.</a:t>
            </a: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82A698-D237-0C4A-8371-96EEF7D7FB7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440000">
            <a:off x="8001038" y="4641732"/>
            <a:ext cx="857975" cy="45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000" b="1" i="0" kern="1200" cap="none" baseline="0">
          <a:solidFill>
            <a:srgbClr val="0E95C4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457200" rtl="0" eaLnBrk="1" latinLnBrk="0" hangingPunct="1">
        <a:spcBef>
          <a:spcPts val="1600"/>
        </a:spcBef>
        <a:buClr>
          <a:srgbClr val="FFC418"/>
        </a:buClr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C418"/>
        </a:buClr>
        <a:buFont typeface="Arial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C418"/>
        </a:buClr>
        <a:buFont typeface="Arial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16989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16989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71.png"/><Relationship Id="rId26" Type="http://schemas.openxmlformats.org/officeDocument/2006/relationships/image" Target="../media/image75.png"/><Relationship Id="rId39" Type="http://schemas.microsoft.com/office/2007/relationships/hdphoto" Target="../media/hdphoto20.wdp"/><Relationship Id="rId21" Type="http://schemas.microsoft.com/office/2007/relationships/hdphoto" Target="../media/hdphoto11.wdp"/><Relationship Id="rId34" Type="http://schemas.openxmlformats.org/officeDocument/2006/relationships/image" Target="../media/image79.png"/><Relationship Id="rId42" Type="http://schemas.openxmlformats.org/officeDocument/2006/relationships/image" Target="../media/image83.png"/><Relationship Id="rId47" Type="http://schemas.microsoft.com/office/2007/relationships/hdphoto" Target="../media/hdphoto24.wdp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0.png"/><Relationship Id="rId29" Type="http://schemas.microsoft.com/office/2007/relationships/hdphoto" Target="../media/hdphoto15.wdp"/><Relationship Id="rId11" Type="http://schemas.openxmlformats.org/officeDocument/2006/relationships/image" Target="../media/image67.png"/><Relationship Id="rId24" Type="http://schemas.openxmlformats.org/officeDocument/2006/relationships/image" Target="../media/image74.png"/><Relationship Id="rId32" Type="http://schemas.openxmlformats.org/officeDocument/2006/relationships/image" Target="../media/image78.png"/><Relationship Id="rId37" Type="http://schemas.microsoft.com/office/2007/relationships/hdphoto" Target="../media/hdphoto19.wdp"/><Relationship Id="rId40" Type="http://schemas.openxmlformats.org/officeDocument/2006/relationships/image" Target="../media/image82.png"/><Relationship Id="rId45" Type="http://schemas.microsoft.com/office/2007/relationships/hdphoto" Target="../media/hdphoto23.wdp"/><Relationship Id="rId5" Type="http://schemas.openxmlformats.org/officeDocument/2006/relationships/image" Target="../media/image62.png"/><Relationship Id="rId15" Type="http://schemas.microsoft.com/office/2007/relationships/hdphoto" Target="../media/hdphoto8.wdp"/><Relationship Id="rId23" Type="http://schemas.microsoft.com/office/2007/relationships/hdphoto" Target="../media/hdphoto12.wdp"/><Relationship Id="rId28" Type="http://schemas.openxmlformats.org/officeDocument/2006/relationships/image" Target="../media/image76.png"/><Relationship Id="rId36" Type="http://schemas.openxmlformats.org/officeDocument/2006/relationships/image" Target="../media/image80.png"/><Relationship Id="rId49" Type="http://schemas.openxmlformats.org/officeDocument/2006/relationships/image" Target="../media/image87.png"/><Relationship Id="rId10" Type="http://schemas.openxmlformats.org/officeDocument/2006/relationships/image" Target="../media/image66.png"/><Relationship Id="rId19" Type="http://schemas.microsoft.com/office/2007/relationships/hdphoto" Target="../media/hdphoto10.wdp"/><Relationship Id="rId31" Type="http://schemas.microsoft.com/office/2007/relationships/hdphoto" Target="../media/hdphoto16.wdp"/><Relationship Id="rId44" Type="http://schemas.openxmlformats.org/officeDocument/2006/relationships/image" Target="../media/image84.png"/><Relationship Id="rId4" Type="http://schemas.microsoft.com/office/2007/relationships/hdphoto" Target="../media/hdphoto6.wdp"/><Relationship Id="rId9" Type="http://schemas.openxmlformats.org/officeDocument/2006/relationships/image" Target="../media/image65.png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microsoft.com/office/2007/relationships/hdphoto" Target="../media/hdphoto14.wdp"/><Relationship Id="rId30" Type="http://schemas.openxmlformats.org/officeDocument/2006/relationships/image" Target="../media/image77.png"/><Relationship Id="rId35" Type="http://schemas.microsoft.com/office/2007/relationships/hdphoto" Target="../media/hdphoto18.wdp"/><Relationship Id="rId43" Type="http://schemas.microsoft.com/office/2007/relationships/hdphoto" Target="../media/hdphoto22.wdp"/><Relationship Id="rId48" Type="http://schemas.openxmlformats.org/officeDocument/2006/relationships/image" Target="../media/image86.png"/><Relationship Id="rId8" Type="http://schemas.microsoft.com/office/2007/relationships/hdphoto" Target="../media/hdphoto7.wdp"/><Relationship Id="rId3" Type="http://schemas.openxmlformats.org/officeDocument/2006/relationships/image" Target="../media/image61.png"/><Relationship Id="rId12" Type="http://schemas.openxmlformats.org/officeDocument/2006/relationships/image" Target="../media/image68.png"/><Relationship Id="rId17" Type="http://schemas.microsoft.com/office/2007/relationships/hdphoto" Target="../media/hdphoto9.wdp"/><Relationship Id="rId25" Type="http://schemas.microsoft.com/office/2007/relationships/hdphoto" Target="../media/hdphoto13.wdp"/><Relationship Id="rId33" Type="http://schemas.microsoft.com/office/2007/relationships/hdphoto" Target="../media/hdphoto17.wdp"/><Relationship Id="rId38" Type="http://schemas.openxmlformats.org/officeDocument/2006/relationships/image" Target="../media/image81.png"/><Relationship Id="rId46" Type="http://schemas.openxmlformats.org/officeDocument/2006/relationships/image" Target="../media/image85.png"/><Relationship Id="rId20" Type="http://schemas.openxmlformats.org/officeDocument/2006/relationships/image" Target="../media/image72.png"/><Relationship Id="rId41" Type="http://schemas.microsoft.com/office/2007/relationships/hdphoto" Target="../media/hdphoto21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71.png"/><Relationship Id="rId26" Type="http://schemas.openxmlformats.org/officeDocument/2006/relationships/image" Target="../media/image75.png"/><Relationship Id="rId39" Type="http://schemas.microsoft.com/office/2007/relationships/hdphoto" Target="../media/hdphoto20.wdp"/><Relationship Id="rId21" Type="http://schemas.microsoft.com/office/2007/relationships/hdphoto" Target="../media/hdphoto11.wdp"/><Relationship Id="rId34" Type="http://schemas.openxmlformats.org/officeDocument/2006/relationships/image" Target="../media/image79.png"/><Relationship Id="rId42" Type="http://schemas.openxmlformats.org/officeDocument/2006/relationships/image" Target="../media/image83.png"/><Relationship Id="rId47" Type="http://schemas.microsoft.com/office/2007/relationships/hdphoto" Target="../media/hdphoto24.wdp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0.png"/><Relationship Id="rId29" Type="http://schemas.microsoft.com/office/2007/relationships/hdphoto" Target="../media/hdphoto30.wdp"/><Relationship Id="rId11" Type="http://schemas.openxmlformats.org/officeDocument/2006/relationships/image" Target="../media/image67.png"/><Relationship Id="rId24" Type="http://schemas.openxmlformats.org/officeDocument/2006/relationships/image" Target="../media/image74.png"/><Relationship Id="rId32" Type="http://schemas.openxmlformats.org/officeDocument/2006/relationships/image" Target="../media/image78.png"/><Relationship Id="rId37" Type="http://schemas.microsoft.com/office/2007/relationships/hdphoto" Target="../media/hdphoto32.wdp"/><Relationship Id="rId40" Type="http://schemas.openxmlformats.org/officeDocument/2006/relationships/image" Target="../media/image82.png"/><Relationship Id="rId45" Type="http://schemas.microsoft.com/office/2007/relationships/hdphoto" Target="../media/hdphoto23.wdp"/><Relationship Id="rId5" Type="http://schemas.openxmlformats.org/officeDocument/2006/relationships/image" Target="../media/image62.png"/><Relationship Id="rId15" Type="http://schemas.microsoft.com/office/2007/relationships/hdphoto" Target="../media/hdphoto26.wdp"/><Relationship Id="rId23" Type="http://schemas.microsoft.com/office/2007/relationships/hdphoto" Target="../media/hdphoto12.wdp"/><Relationship Id="rId28" Type="http://schemas.openxmlformats.org/officeDocument/2006/relationships/image" Target="../media/image76.png"/><Relationship Id="rId36" Type="http://schemas.openxmlformats.org/officeDocument/2006/relationships/image" Target="../media/image80.png"/><Relationship Id="rId49" Type="http://schemas.openxmlformats.org/officeDocument/2006/relationships/image" Target="../media/image87.png"/><Relationship Id="rId10" Type="http://schemas.openxmlformats.org/officeDocument/2006/relationships/image" Target="../media/image66.png"/><Relationship Id="rId19" Type="http://schemas.microsoft.com/office/2007/relationships/hdphoto" Target="../media/hdphoto10.wdp"/><Relationship Id="rId31" Type="http://schemas.microsoft.com/office/2007/relationships/hdphoto" Target="../media/hdphoto31.wdp"/><Relationship Id="rId44" Type="http://schemas.openxmlformats.org/officeDocument/2006/relationships/image" Target="../media/image84.png"/><Relationship Id="rId4" Type="http://schemas.microsoft.com/office/2007/relationships/hdphoto" Target="../media/hdphoto25.wdp"/><Relationship Id="rId9" Type="http://schemas.openxmlformats.org/officeDocument/2006/relationships/image" Target="../media/image65.png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microsoft.com/office/2007/relationships/hdphoto" Target="../media/hdphoto29.wdp"/><Relationship Id="rId30" Type="http://schemas.openxmlformats.org/officeDocument/2006/relationships/image" Target="../media/image77.png"/><Relationship Id="rId35" Type="http://schemas.microsoft.com/office/2007/relationships/hdphoto" Target="../media/hdphoto18.wdp"/><Relationship Id="rId43" Type="http://schemas.microsoft.com/office/2007/relationships/hdphoto" Target="../media/hdphoto33.wdp"/><Relationship Id="rId48" Type="http://schemas.openxmlformats.org/officeDocument/2006/relationships/image" Target="../media/image86.png"/><Relationship Id="rId8" Type="http://schemas.microsoft.com/office/2007/relationships/hdphoto" Target="../media/hdphoto7.wdp"/><Relationship Id="rId3" Type="http://schemas.openxmlformats.org/officeDocument/2006/relationships/image" Target="../media/image61.png"/><Relationship Id="rId12" Type="http://schemas.openxmlformats.org/officeDocument/2006/relationships/image" Target="../media/image68.png"/><Relationship Id="rId17" Type="http://schemas.microsoft.com/office/2007/relationships/hdphoto" Target="../media/hdphoto27.wdp"/><Relationship Id="rId25" Type="http://schemas.microsoft.com/office/2007/relationships/hdphoto" Target="../media/hdphoto28.wdp"/><Relationship Id="rId33" Type="http://schemas.microsoft.com/office/2007/relationships/hdphoto" Target="../media/hdphoto17.wdp"/><Relationship Id="rId38" Type="http://schemas.openxmlformats.org/officeDocument/2006/relationships/image" Target="../media/image81.png"/><Relationship Id="rId46" Type="http://schemas.openxmlformats.org/officeDocument/2006/relationships/image" Target="../media/image85.png"/><Relationship Id="rId20" Type="http://schemas.openxmlformats.org/officeDocument/2006/relationships/image" Target="../media/image72.png"/><Relationship Id="rId41" Type="http://schemas.microsoft.com/office/2007/relationships/hdphoto" Target="../media/hdphoto21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5.png"/><Relationship Id="rId21" Type="http://schemas.microsoft.com/office/2007/relationships/hdphoto" Target="../media/hdphoto11.wdp"/><Relationship Id="rId42" Type="http://schemas.openxmlformats.org/officeDocument/2006/relationships/image" Target="../media/image83.png"/><Relationship Id="rId47" Type="http://schemas.microsoft.com/office/2007/relationships/hdphoto" Target="../media/hdphoto24.wdp"/><Relationship Id="rId63" Type="http://schemas.microsoft.com/office/2007/relationships/hdphoto" Target="../media/hdphoto3.wdp"/><Relationship Id="rId68" Type="http://schemas.openxmlformats.org/officeDocument/2006/relationships/image" Target="../media/image28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0.png"/><Relationship Id="rId29" Type="http://schemas.microsoft.com/office/2007/relationships/hdphoto" Target="../media/hdphoto30.wdp"/><Relationship Id="rId11" Type="http://schemas.openxmlformats.org/officeDocument/2006/relationships/image" Target="../media/image67.png"/><Relationship Id="rId24" Type="http://schemas.openxmlformats.org/officeDocument/2006/relationships/image" Target="../media/image74.png"/><Relationship Id="rId32" Type="http://schemas.openxmlformats.org/officeDocument/2006/relationships/image" Target="../media/image78.png"/><Relationship Id="rId37" Type="http://schemas.microsoft.com/office/2007/relationships/hdphoto" Target="../media/hdphoto32.wdp"/><Relationship Id="rId40" Type="http://schemas.openxmlformats.org/officeDocument/2006/relationships/image" Target="../media/image82.png"/><Relationship Id="rId45" Type="http://schemas.microsoft.com/office/2007/relationships/hdphoto" Target="../media/hdphoto23.wdp"/><Relationship Id="rId53" Type="http://schemas.openxmlformats.org/officeDocument/2006/relationships/image" Target="../media/image16.png"/><Relationship Id="rId58" Type="http://schemas.openxmlformats.org/officeDocument/2006/relationships/image" Target="../media/image21.png"/><Relationship Id="rId66" Type="http://schemas.openxmlformats.org/officeDocument/2006/relationships/image" Target="../media/image26.png"/><Relationship Id="rId5" Type="http://schemas.microsoft.com/office/2007/relationships/hdphoto" Target="../media/hdphoto25.wdp"/><Relationship Id="rId61" Type="http://schemas.openxmlformats.org/officeDocument/2006/relationships/image" Target="../media/image23.png"/><Relationship Id="rId19" Type="http://schemas.microsoft.com/office/2007/relationships/hdphoto" Target="../media/hdphoto10.wdp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microsoft.com/office/2007/relationships/hdphoto" Target="../media/hdphoto29.wdp"/><Relationship Id="rId30" Type="http://schemas.openxmlformats.org/officeDocument/2006/relationships/image" Target="../media/image77.png"/><Relationship Id="rId35" Type="http://schemas.microsoft.com/office/2007/relationships/hdphoto" Target="../media/hdphoto18.wdp"/><Relationship Id="rId43" Type="http://schemas.microsoft.com/office/2007/relationships/hdphoto" Target="../media/hdphoto33.wdp"/><Relationship Id="rId48" Type="http://schemas.openxmlformats.org/officeDocument/2006/relationships/image" Target="../media/image12.png"/><Relationship Id="rId56" Type="http://schemas.openxmlformats.org/officeDocument/2006/relationships/image" Target="../media/image19.png"/><Relationship Id="rId64" Type="http://schemas.openxmlformats.org/officeDocument/2006/relationships/image" Target="../media/image25.png"/><Relationship Id="rId69" Type="http://schemas.openxmlformats.org/officeDocument/2006/relationships/image" Target="../media/image29.png"/><Relationship Id="rId8" Type="http://schemas.microsoft.com/office/2007/relationships/hdphoto" Target="../media/hdphoto7.wdp"/><Relationship Id="rId51" Type="http://schemas.openxmlformats.org/officeDocument/2006/relationships/image" Target="../media/image14.png"/><Relationship Id="rId3" Type="http://schemas.openxmlformats.org/officeDocument/2006/relationships/image" Target="../media/image62.png"/><Relationship Id="rId12" Type="http://schemas.openxmlformats.org/officeDocument/2006/relationships/image" Target="../media/image68.png"/><Relationship Id="rId17" Type="http://schemas.microsoft.com/office/2007/relationships/hdphoto" Target="../media/hdphoto27.wdp"/><Relationship Id="rId25" Type="http://schemas.microsoft.com/office/2007/relationships/hdphoto" Target="../media/hdphoto28.wdp"/><Relationship Id="rId33" Type="http://schemas.microsoft.com/office/2007/relationships/hdphoto" Target="../media/hdphoto17.wdp"/><Relationship Id="rId38" Type="http://schemas.openxmlformats.org/officeDocument/2006/relationships/image" Target="../media/image81.png"/><Relationship Id="rId46" Type="http://schemas.openxmlformats.org/officeDocument/2006/relationships/image" Target="../media/image85.png"/><Relationship Id="rId59" Type="http://schemas.openxmlformats.org/officeDocument/2006/relationships/image" Target="../media/image22.png"/><Relationship Id="rId67" Type="http://schemas.openxmlformats.org/officeDocument/2006/relationships/image" Target="../media/image27.png"/><Relationship Id="rId20" Type="http://schemas.openxmlformats.org/officeDocument/2006/relationships/image" Target="../media/image72.png"/><Relationship Id="rId41" Type="http://schemas.microsoft.com/office/2007/relationships/hdphoto" Target="../media/hdphoto21.wdp"/><Relationship Id="rId54" Type="http://schemas.openxmlformats.org/officeDocument/2006/relationships/image" Target="../media/image17.png"/><Relationship Id="rId62" Type="http://schemas.openxmlformats.org/officeDocument/2006/relationships/image" Target="../media/image24.png"/><Relationship Id="rId70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5" Type="http://schemas.microsoft.com/office/2007/relationships/hdphoto" Target="../media/hdphoto26.wdp"/><Relationship Id="rId23" Type="http://schemas.microsoft.com/office/2007/relationships/hdphoto" Target="../media/hdphoto12.wdp"/><Relationship Id="rId28" Type="http://schemas.openxmlformats.org/officeDocument/2006/relationships/image" Target="../media/image76.png"/><Relationship Id="rId36" Type="http://schemas.openxmlformats.org/officeDocument/2006/relationships/image" Target="../media/image80.png"/><Relationship Id="rId49" Type="http://schemas.microsoft.com/office/2007/relationships/hdphoto" Target="../media/hdphoto1.wdp"/><Relationship Id="rId57" Type="http://schemas.openxmlformats.org/officeDocument/2006/relationships/image" Target="../media/image20.png"/><Relationship Id="rId10" Type="http://schemas.openxmlformats.org/officeDocument/2006/relationships/image" Target="../media/image66.png"/><Relationship Id="rId31" Type="http://schemas.microsoft.com/office/2007/relationships/hdphoto" Target="../media/hdphoto31.wdp"/><Relationship Id="rId44" Type="http://schemas.openxmlformats.org/officeDocument/2006/relationships/image" Target="../media/image84.png"/><Relationship Id="rId52" Type="http://schemas.openxmlformats.org/officeDocument/2006/relationships/image" Target="../media/image15.png"/><Relationship Id="rId60" Type="http://schemas.microsoft.com/office/2007/relationships/hdphoto" Target="../media/hdphoto2.wdp"/><Relationship Id="rId65" Type="http://schemas.microsoft.com/office/2007/relationships/hdphoto" Target="../media/hdphoto4.wdp"/><Relationship Id="rId4" Type="http://schemas.openxmlformats.org/officeDocument/2006/relationships/image" Target="../media/image61.png"/><Relationship Id="rId9" Type="http://schemas.openxmlformats.org/officeDocument/2006/relationships/image" Target="../media/image65.png"/><Relationship Id="rId13" Type="http://schemas.openxmlformats.org/officeDocument/2006/relationships/image" Target="../media/image50.png"/><Relationship Id="rId18" Type="http://schemas.openxmlformats.org/officeDocument/2006/relationships/image" Target="../media/image71.png"/><Relationship Id="rId39" Type="http://schemas.microsoft.com/office/2007/relationships/hdphoto" Target="../media/hdphoto20.wdp"/><Relationship Id="rId34" Type="http://schemas.openxmlformats.org/officeDocument/2006/relationships/image" Target="../media/image79.png"/><Relationship Id="rId50" Type="http://schemas.openxmlformats.org/officeDocument/2006/relationships/image" Target="../media/image13.png"/><Relationship Id="rId55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.tif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26" Type="http://schemas.openxmlformats.org/officeDocument/2006/relationships/image" Target="../media/image15.png"/><Relationship Id="rId39" Type="http://schemas.microsoft.com/office/2007/relationships/hdphoto" Target="../media/hdphoto4.wdp"/><Relationship Id="rId21" Type="http://schemas.openxmlformats.org/officeDocument/2006/relationships/image" Target="../media/image106.png"/><Relationship Id="rId34" Type="http://schemas.microsoft.com/office/2007/relationships/hdphoto" Target="../media/hdphoto2.wdp"/><Relationship Id="rId42" Type="http://schemas.openxmlformats.org/officeDocument/2006/relationships/image" Target="../media/image28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29" Type="http://schemas.openxmlformats.org/officeDocument/2006/relationships/image" Target="../media/image18.png"/><Relationship Id="rId41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7.wdp"/><Relationship Id="rId11" Type="http://schemas.openxmlformats.org/officeDocument/2006/relationships/image" Target="../media/image96.png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microsoft.com/office/2007/relationships/hdphoto" Target="../media/hdphoto3.wdp"/><Relationship Id="rId40" Type="http://schemas.openxmlformats.org/officeDocument/2006/relationships/image" Target="../media/image26.png"/><Relationship Id="rId5" Type="http://schemas.openxmlformats.org/officeDocument/2006/relationships/image" Target="../media/image92.png"/><Relationship Id="rId15" Type="http://schemas.openxmlformats.org/officeDocument/2006/relationships/image" Target="../media/image100.png"/><Relationship Id="rId23" Type="http://schemas.microsoft.com/office/2007/relationships/hdphoto" Target="../media/hdphoto1.wdp"/><Relationship Id="rId28" Type="http://schemas.openxmlformats.org/officeDocument/2006/relationships/image" Target="../media/image17.png"/><Relationship Id="rId36" Type="http://schemas.openxmlformats.org/officeDocument/2006/relationships/image" Target="../media/image24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31" Type="http://schemas.openxmlformats.org/officeDocument/2006/relationships/image" Target="../media/image20.png"/><Relationship Id="rId44" Type="http://schemas.openxmlformats.org/officeDocument/2006/relationships/image" Target="../media/image30.png"/><Relationship Id="rId4" Type="http://schemas.openxmlformats.org/officeDocument/2006/relationships/image" Target="../media/image91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Relationship Id="rId22" Type="http://schemas.openxmlformats.org/officeDocument/2006/relationships/image" Target="../media/image12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3.png"/><Relationship Id="rId43" Type="http://schemas.openxmlformats.org/officeDocument/2006/relationships/image" Target="../media/image29.png"/><Relationship Id="rId8" Type="http://schemas.microsoft.com/office/2007/relationships/hdphoto" Target="../media/hdphoto34.wdp"/><Relationship Id="rId3" Type="http://schemas.openxmlformats.org/officeDocument/2006/relationships/image" Target="../media/image90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38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5.wdp"/><Relationship Id="rId5" Type="http://schemas.openxmlformats.org/officeDocument/2006/relationships/image" Target="../media/image108.jpeg"/><Relationship Id="rId4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7.png"/><Relationship Id="rId3" Type="http://schemas.openxmlformats.org/officeDocument/2006/relationships/image" Target="../media/image8.png"/><Relationship Id="rId21" Type="http://schemas.openxmlformats.org/officeDocument/2006/relationships/image" Target="../media/image24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24" Type="http://schemas.microsoft.com/office/2007/relationships/hdphoto" Target="../media/hdphoto4.wdp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5.png"/><Relationship Id="rId28" Type="http://schemas.openxmlformats.org/officeDocument/2006/relationships/image" Target="../media/image29.png"/><Relationship Id="rId10" Type="http://schemas.openxmlformats.org/officeDocument/2006/relationships/image" Target="../media/image14.png"/><Relationship Id="rId19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microsoft.com/office/2007/relationships/hdphoto" Target="../media/hdphoto3.wdp"/><Relationship Id="rId27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diagramLayout" Target="../diagrams/layout1.xml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diagramData" Target="../diagrams/data1.xml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73377"/>
            <a:ext cx="9144000" cy="5143500"/>
          </a:xfrm>
          <a:prstGeom prst="rect">
            <a:avLst/>
          </a:prstGeom>
          <a:gradFill flip="none" rotWithShape="1">
            <a:gsLst>
              <a:gs pos="39000">
                <a:srgbClr val="0A94C4"/>
              </a:gs>
              <a:gs pos="100000">
                <a:srgbClr val="7DCFD6"/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0" y="1144633"/>
            <a:ext cx="9144000" cy="1889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spcBef>
                <a:spcPct val="0"/>
              </a:spcBef>
              <a:buClr>
                <a:srgbClr val="0E6D91"/>
              </a:buClr>
              <a:buFont typeface="Arial"/>
              <a:buNone/>
              <a:defRPr lang="en-US" sz="5400" b="0" i="1" kern="1200" cap="none" baseline="0" dirty="0" smtClean="0">
                <a:solidFill>
                  <a:schemeClr val="bg1"/>
                </a:solidFill>
                <a:latin typeface="Arial Black"/>
                <a:ea typeface="+mj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0E6D91"/>
              </a:buClr>
              <a:buFont typeface="Arial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0E6D91"/>
              </a:buClr>
              <a:buFont typeface="Arial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316989"/>
              </a:buClr>
              <a:buFont typeface="Wingdings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316989"/>
              </a:buClr>
              <a:buFont typeface="Wingdings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7000"/>
              </a:lnSpc>
              <a:spcAft>
                <a:spcPts val="0"/>
              </a:spcAft>
            </a:pPr>
            <a:r>
              <a:rPr lang="en-SG" i="0" dirty="0"/>
              <a:t>The Next Generation Cyber Security in the 4</a:t>
            </a:r>
            <a:r>
              <a:rPr lang="en-SG" sz="4400" i="0" baseline="30000" dirty="0"/>
              <a:t>th</a:t>
            </a:r>
            <a:r>
              <a:rPr lang="en-SG" i="0" dirty="0"/>
              <a:t> Industrial Revolution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fontAlgn="auto">
              <a:spcAft>
                <a:spcPts val="0"/>
              </a:spcAft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fontAlgn="auto">
              <a:spcAft>
                <a:spcPts val="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   Alvin Tan</a:t>
            </a:r>
          </a:p>
          <a:p>
            <a:pPr algn="l" fontAlgn="auto">
              <a:spcAft>
                <a:spcPts val="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   Regional Head</a:t>
            </a:r>
            <a:endParaRPr lang="en-US" sz="7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530" y="4239797"/>
            <a:ext cx="1790730" cy="955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86D24-57B2-BE43-BA06-7DC1DC32327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3484" y="270563"/>
            <a:ext cx="2779776" cy="6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the Cloud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CA60-2B53-4F4B-9B5D-BDFFCE129C5C}" type="slidenum">
              <a:rPr lang="en-US" altLang="en-US" smtClean="0"/>
              <a:pPr/>
              <a:t>10</a:t>
            </a:fld>
            <a:r>
              <a:rPr lang="en-US" altLang="en-US"/>
              <a:t>  |  © 2017, Palo Alto Networks. All Rights Reserved. </a:t>
            </a:r>
            <a:endParaRPr lang="en-US" altLang="en-US" dirty="0"/>
          </a:p>
        </p:txBody>
      </p:sp>
      <p:grpSp>
        <p:nvGrpSpPr>
          <p:cNvPr id="83" name="Group 82"/>
          <p:cNvGrpSpPr>
            <a:grpSpLocks noChangeAspect="1"/>
          </p:cNvGrpSpPr>
          <p:nvPr/>
        </p:nvGrpSpPr>
        <p:grpSpPr>
          <a:xfrm>
            <a:off x="2770097" y="1861700"/>
            <a:ext cx="1406506" cy="845907"/>
            <a:chOff x="8931026" y="3946147"/>
            <a:chExt cx="3170186" cy="1906628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6715" y="3946147"/>
              <a:ext cx="928176" cy="1012556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8931026" y="5020321"/>
              <a:ext cx="3170186" cy="832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WINDOWS </a:t>
              </a:r>
              <a:br>
                <a:rPr lang="en-US" sz="900" b="1" dirty="0">
                  <a:latin typeface="Arial" charset="0"/>
                  <a:ea typeface="Arial" charset="0"/>
                  <a:cs typeface="Arial" charset="0"/>
                </a:rPr>
              </a:br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EXECUTABLES</a:t>
              </a:r>
            </a:p>
          </p:txBody>
        </p:sp>
      </p:grpSp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5149490" y="1931368"/>
            <a:ext cx="2102676" cy="384989"/>
            <a:chOff x="15152817" y="4517262"/>
            <a:chExt cx="3916788" cy="717140"/>
          </a:xfrm>
        </p:grpSpPr>
        <p:grpSp>
          <p:nvGrpSpPr>
            <p:cNvPr id="87" name="Group 86"/>
            <p:cNvGrpSpPr/>
            <p:nvPr/>
          </p:nvGrpSpPr>
          <p:grpSpPr>
            <a:xfrm>
              <a:off x="15152817" y="4517262"/>
              <a:ext cx="717140" cy="717140"/>
              <a:chOff x="15152817" y="4517262"/>
              <a:chExt cx="717140" cy="71714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15152817" y="4517262"/>
                <a:ext cx="717140" cy="717140"/>
              </a:xfrm>
              <a:prstGeom prst="ellipse">
                <a:avLst/>
              </a:prstGeom>
              <a:gradFill flip="none" rotWithShape="1">
                <a:gsLst>
                  <a:gs pos="0">
                    <a:srgbClr val="F29D26"/>
                  </a:gs>
                  <a:gs pos="100000">
                    <a:srgbClr val="FFC418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8750" y="4548899"/>
                <a:ext cx="561132" cy="682110"/>
              </a:xfrm>
              <a:prstGeom prst="rect">
                <a:avLst/>
              </a:prstGeom>
            </p:spPr>
          </p:pic>
        </p:grpSp>
        <p:sp>
          <p:nvSpPr>
            <p:cNvPr id="88" name="TextBox 87"/>
            <p:cNvSpPr txBox="1"/>
            <p:nvPr/>
          </p:nvSpPr>
          <p:spPr>
            <a:xfrm>
              <a:off x="15899418" y="4653096"/>
              <a:ext cx="3170187" cy="429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MALWARE SIGNATURES</a:t>
              </a:r>
            </a:p>
          </p:txBody>
        </p:sp>
      </p:grpSp>
      <p:grpSp>
        <p:nvGrpSpPr>
          <p:cNvPr id="91" name="Group 90"/>
          <p:cNvGrpSpPr>
            <a:grpSpLocks noChangeAspect="1"/>
          </p:cNvGrpSpPr>
          <p:nvPr/>
        </p:nvGrpSpPr>
        <p:grpSpPr>
          <a:xfrm>
            <a:off x="5147667" y="2457450"/>
            <a:ext cx="2112299" cy="384988"/>
            <a:chOff x="15152817" y="5517453"/>
            <a:chExt cx="3934717" cy="717140"/>
          </a:xfrm>
        </p:grpSpPr>
        <p:grpSp>
          <p:nvGrpSpPr>
            <p:cNvPr id="92" name="Group 91"/>
            <p:cNvGrpSpPr/>
            <p:nvPr/>
          </p:nvGrpSpPr>
          <p:grpSpPr>
            <a:xfrm>
              <a:off x="15152817" y="5517453"/>
              <a:ext cx="717140" cy="717140"/>
              <a:chOff x="15152817" y="5517453"/>
              <a:chExt cx="717140" cy="71714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15152817" y="5517453"/>
                <a:ext cx="717140" cy="717140"/>
              </a:xfrm>
              <a:prstGeom prst="ellipse">
                <a:avLst/>
              </a:prstGeom>
              <a:gradFill flip="none" rotWithShape="1">
                <a:gsLst>
                  <a:gs pos="0">
                    <a:srgbClr val="F29D26"/>
                  </a:gs>
                  <a:gs pos="100000">
                    <a:srgbClr val="FFC418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07190" y="5611634"/>
                <a:ext cx="428661" cy="504156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5917349" y="5698496"/>
              <a:ext cx="3170185" cy="52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EVERY 24 HOURS</a:t>
              </a:r>
            </a:p>
          </p:txBody>
        </p:sp>
      </p:grpSp>
      <p:cxnSp>
        <p:nvCxnSpPr>
          <p:cNvPr id="96" name="Straight Connector 95"/>
          <p:cNvCxnSpPr>
            <a:cxnSpLocks noChangeAspect="1"/>
          </p:cNvCxnSpPr>
          <p:nvPr/>
        </p:nvCxnSpPr>
        <p:spPr>
          <a:xfrm flipH="1">
            <a:off x="4892650" y="1247939"/>
            <a:ext cx="777770" cy="19444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cxnSpLocks noChangeAspect="1"/>
          </p:cNvCxnSpPr>
          <p:nvPr/>
        </p:nvCxnSpPr>
        <p:spPr>
          <a:xfrm>
            <a:off x="3475630" y="1257872"/>
            <a:ext cx="722844" cy="17661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cxnSpLocks noChangeAspect="1"/>
          </p:cNvCxnSpPr>
          <p:nvPr/>
        </p:nvCxnSpPr>
        <p:spPr>
          <a:xfrm>
            <a:off x="3949557" y="918365"/>
            <a:ext cx="385740" cy="43196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 noChangeAspect="1"/>
          </p:cNvCxnSpPr>
          <p:nvPr/>
        </p:nvCxnSpPr>
        <p:spPr>
          <a:xfrm flipH="1">
            <a:off x="4703008" y="907952"/>
            <a:ext cx="396989" cy="44386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3634907" y="1051999"/>
            <a:ext cx="1838328" cy="672399"/>
            <a:chOff x="11590468" y="2391403"/>
            <a:chExt cx="4143490" cy="1515552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2082"/>
                      </a14:imgEffect>
                      <a14:imgEffect>
                        <a14:saturation sat="17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0468" y="2391403"/>
              <a:ext cx="4143490" cy="1515552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7860" y="2824083"/>
              <a:ext cx="716280" cy="716280"/>
            </a:xfrm>
            <a:prstGeom prst="rect">
              <a:avLst/>
            </a:prstGeom>
          </p:spPr>
        </p:pic>
      </p:grpSp>
      <p:grpSp>
        <p:nvGrpSpPr>
          <p:cNvPr id="103" name="Group 102"/>
          <p:cNvGrpSpPr>
            <a:grpSpLocks noChangeAspect="1"/>
          </p:cNvGrpSpPr>
          <p:nvPr/>
        </p:nvGrpSpPr>
        <p:grpSpPr>
          <a:xfrm>
            <a:off x="1865601" y="588771"/>
            <a:ext cx="2127659" cy="384988"/>
            <a:chOff x="9353741" y="1520027"/>
            <a:chExt cx="3963323" cy="717140"/>
          </a:xfrm>
        </p:grpSpPr>
        <p:sp>
          <p:nvSpPr>
            <p:cNvPr id="104" name="TextBox 103"/>
            <p:cNvSpPr txBox="1"/>
            <p:nvPr/>
          </p:nvSpPr>
          <p:spPr>
            <a:xfrm>
              <a:off x="9353741" y="1655137"/>
              <a:ext cx="3170185" cy="52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DYNAMIC ANALYSIS</a:t>
              </a: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12599924" y="1520027"/>
              <a:ext cx="717140" cy="717140"/>
              <a:chOff x="12599924" y="1520027"/>
              <a:chExt cx="717140" cy="717140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12599924" y="1520027"/>
                <a:ext cx="717140" cy="717140"/>
              </a:xfrm>
              <a:prstGeom prst="ellipse">
                <a:avLst/>
              </a:prstGeom>
              <a:gradFill>
                <a:gsLst>
                  <a:gs pos="0">
                    <a:srgbClr val="F04C26"/>
                  </a:gs>
                  <a:gs pos="100000">
                    <a:srgbClr val="F47124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61508" y="1716058"/>
                <a:ext cx="537824" cy="344790"/>
              </a:xfrm>
              <a:prstGeom prst="rect">
                <a:avLst/>
              </a:prstGeom>
            </p:spPr>
          </p:pic>
        </p:grpSp>
      </p:grp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351971" y="1026159"/>
            <a:ext cx="2127659" cy="384988"/>
            <a:chOff x="6998544" y="2442366"/>
            <a:chExt cx="3963323" cy="717140"/>
          </a:xfrm>
        </p:grpSpPr>
        <p:sp>
          <p:nvSpPr>
            <p:cNvPr id="109" name="TextBox 108"/>
            <p:cNvSpPr txBox="1"/>
            <p:nvPr/>
          </p:nvSpPr>
          <p:spPr>
            <a:xfrm>
              <a:off x="6998544" y="2577476"/>
              <a:ext cx="3170185" cy="52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STATIC ANALYSIS</a:t>
              </a: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10244727" y="2442366"/>
              <a:ext cx="717140" cy="717140"/>
              <a:chOff x="10244727" y="2442366"/>
              <a:chExt cx="717140" cy="71714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10244727" y="2442366"/>
                <a:ext cx="717140" cy="717140"/>
              </a:xfrm>
              <a:prstGeom prst="ellipse">
                <a:avLst/>
              </a:prstGeom>
              <a:gradFill>
                <a:gsLst>
                  <a:gs pos="0">
                    <a:srgbClr val="F04C26"/>
                  </a:gs>
                  <a:gs pos="100000">
                    <a:srgbClr val="F47124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32260" y="2639205"/>
                <a:ext cx="533512" cy="356936"/>
              </a:xfrm>
              <a:prstGeom prst="rect">
                <a:avLst/>
              </a:prstGeom>
            </p:spPr>
          </p:pic>
        </p:grpSp>
      </p:grpSp>
      <p:grpSp>
        <p:nvGrpSpPr>
          <p:cNvPr id="113" name="Group 112"/>
          <p:cNvGrpSpPr>
            <a:grpSpLocks noChangeAspect="1"/>
          </p:cNvGrpSpPr>
          <p:nvPr/>
        </p:nvGrpSpPr>
        <p:grpSpPr>
          <a:xfrm>
            <a:off x="5670420" y="1049503"/>
            <a:ext cx="2110561" cy="384988"/>
            <a:chOff x="15297669" y="2285224"/>
            <a:chExt cx="3931476" cy="717140"/>
          </a:xfrm>
        </p:grpSpPr>
        <p:sp>
          <p:nvSpPr>
            <p:cNvPr id="114" name="TextBox 113"/>
            <p:cNvSpPr txBox="1"/>
            <p:nvPr/>
          </p:nvSpPr>
          <p:spPr>
            <a:xfrm>
              <a:off x="16058959" y="2420334"/>
              <a:ext cx="3170186" cy="52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BARE METAL</a:t>
              </a: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15297669" y="2285224"/>
              <a:ext cx="717140" cy="717140"/>
              <a:chOff x="15297669" y="2285224"/>
              <a:chExt cx="717140" cy="717140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15297669" y="2285224"/>
                <a:ext cx="717140" cy="717140"/>
              </a:xfrm>
              <a:prstGeom prst="ellipse">
                <a:avLst/>
              </a:prstGeom>
              <a:gradFill>
                <a:gsLst>
                  <a:gs pos="0">
                    <a:srgbClr val="F04C26"/>
                  </a:gs>
                  <a:gs pos="100000">
                    <a:srgbClr val="F47124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48821" y="2453672"/>
                <a:ext cx="423527" cy="387266"/>
              </a:xfrm>
              <a:prstGeom prst="rect">
                <a:avLst/>
              </a:prstGeom>
            </p:spPr>
          </p:pic>
        </p:grpSp>
      </p:grpSp>
      <p:grpSp>
        <p:nvGrpSpPr>
          <p:cNvPr id="118" name="Group 117"/>
          <p:cNvGrpSpPr>
            <a:grpSpLocks noChangeAspect="1"/>
          </p:cNvGrpSpPr>
          <p:nvPr/>
        </p:nvGrpSpPr>
        <p:grpSpPr>
          <a:xfrm>
            <a:off x="5023827" y="604178"/>
            <a:ext cx="2110561" cy="384988"/>
            <a:chOff x="13951273" y="1531564"/>
            <a:chExt cx="3931476" cy="717140"/>
          </a:xfrm>
        </p:grpSpPr>
        <p:sp>
          <p:nvSpPr>
            <p:cNvPr id="119" name="TextBox 118"/>
            <p:cNvSpPr txBox="1"/>
            <p:nvPr/>
          </p:nvSpPr>
          <p:spPr>
            <a:xfrm>
              <a:off x="14712563" y="1666674"/>
              <a:ext cx="3170186" cy="52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MACHINE LEARNING</a:t>
              </a: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13951273" y="1531564"/>
              <a:ext cx="717140" cy="717140"/>
              <a:chOff x="13951273" y="1531564"/>
              <a:chExt cx="717140" cy="717140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13951273" y="1531564"/>
                <a:ext cx="717140" cy="717140"/>
              </a:xfrm>
              <a:prstGeom prst="ellipse">
                <a:avLst/>
              </a:prstGeom>
              <a:gradFill>
                <a:gsLst>
                  <a:gs pos="0">
                    <a:srgbClr val="F04C26"/>
                  </a:gs>
                  <a:gs pos="100000">
                    <a:srgbClr val="F47124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75192" y="1654805"/>
                <a:ext cx="481265" cy="478238"/>
              </a:xfrm>
              <a:prstGeom prst="rect">
                <a:avLst/>
              </a:prstGeom>
            </p:spPr>
          </p:pic>
        </p:grpSp>
      </p:grpSp>
      <p:sp>
        <p:nvSpPr>
          <p:cNvPr id="123" name="TextBox 122"/>
          <p:cNvSpPr txBox="1">
            <a:spLocks noChangeAspect="1"/>
          </p:cNvSpPr>
          <p:nvPr/>
        </p:nvSpPr>
        <p:spPr>
          <a:xfrm>
            <a:off x="1109278" y="2846454"/>
            <a:ext cx="21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Arial" charset="0"/>
                <a:ea typeface="Arial" charset="0"/>
                <a:cs typeface="Arial" charset="0"/>
              </a:rPr>
              <a:t>JAVA, EXE, DLL, ZIP, PDF, DOC, FLASH, APK, DMG, PKG, MACH-O</a:t>
            </a:r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17" y="1688868"/>
            <a:ext cx="337340" cy="1494353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828" y="1708190"/>
            <a:ext cx="329824" cy="1463596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96" y="1746355"/>
            <a:ext cx="286307" cy="287227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00" y="1746355"/>
            <a:ext cx="256975" cy="282572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99" y="1746355"/>
            <a:ext cx="256975" cy="281589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93" y="2067578"/>
            <a:ext cx="256975" cy="281589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01" y="2388885"/>
            <a:ext cx="256975" cy="281589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11" y="2385159"/>
            <a:ext cx="278634" cy="282572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93" y="2385951"/>
            <a:ext cx="295373" cy="281589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21" y="2067578"/>
            <a:ext cx="279619" cy="282572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98" y="1746355"/>
            <a:ext cx="256975" cy="282572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80" y="2384407"/>
            <a:ext cx="256975" cy="282572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93" y="2067578"/>
            <a:ext cx="256975" cy="282572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97" y="1746355"/>
            <a:ext cx="256975" cy="281589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90" y="2384147"/>
            <a:ext cx="256975" cy="281589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23" y="2067578"/>
            <a:ext cx="278634" cy="282572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65" y="2067578"/>
            <a:ext cx="256975" cy="28158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29" y="3473828"/>
            <a:ext cx="274314" cy="274314"/>
          </a:xfrm>
          <a:prstGeom prst="rect">
            <a:avLst/>
          </a:prstGeom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EC6C53B-047B-2D4D-ABC4-3EABE315BE6D}"/>
              </a:ext>
            </a:extLst>
          </p:cNvPr>
          <p:cNvGrpSpPr/>
          <p:nvPr/>
        </p:nvGrpSpPr>
        <p:grpSpPr>
          <a:xfrm>
            <a:off x="4083580" y="3284507"/>
            <a:ext cx="952755" cy="987128"/>
            <a:chOff x="12250739" y="7025794"/>
            <a:chExt cx="2858265" cy="2961383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C969A6FA-EEBA-C044-919E-509086B8B096}"/>
                </a:ext>
              </a:extLst>
            </p:cNvPr>
            <p:cNvGrpSpPr/>
            <p:nvPr/>
          </p:nvGrpSpPr>
          <p:grpSpPr>
            <a:xfrm>
              <a:off x="12250739" y="7025794"/>
              <a:ext cx="2858265" cy="2961383"/>
              <a:chOff x="11424665" y="7025794"/>
              <a:chExt cx="2858265" cy="2961383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88FCB193-E032-3446-A06E-8896983E0F77}"/>
                  </a:ext>
                </a:extLst>
              </p:cNvPr>
              <p:cNvSpPr/>
              <p:nvPr/>
            </p:nvSpPr>
            <p:spPr>
              <a:xfrm>
                <a:off x="11424665" y="7025794"/>
                <a:ext cx="2858265" cy="2961383"/>
              </a:xfrm>
              <a:prstGeom prst="rect">
                <a:avLst/>
              </a:prstGeom>
              <a:gradFill flip="none" rotWithShape="1">
                <a:gsLst>
                  <a:gs pos="0">
                    <a:srgbClr val="00334D"/>
                  </a:gs>
                  <a:gs pos="100000">
                    <a:srgbClr val="005E87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34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6894C1D8-557F-024A-8FFA-662D21AA2039}"/>
                  </a:ext>
                </a:extLst>
              </p:cNvPr>
              <p:cNvSpPr txBox="1"/>
              <p:nvPr/>
            </p:nvSpPr>
            <p:spPr>
              <a:xfrm>
                <a:off x="11424665" y="8911017"/>
                <a:ext cx="2858262" cy="738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FIREWALLS</a:t>
                </a:r>
              </a:p>
            </p:txBody>
          </p:sp>
        </p:grpSp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B7E2739B-71CC-0141-B85A-82844488E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9034" y="7737199"/>
              <a:ext cx="1281672" cy="531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804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2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2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2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2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2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2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9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the Cloud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CA60-2B53-4F4B-9B5D-BDFFCE129C5C}" type="slidenum">
              <a:rPr lang="en-US" altLang="en-US" smtClean="0"/>
              <a:pPr/>
              <a:t>11</a:t>
            </a:fld>
            <a:r>
              <a:rPr lang="en-US" altLang="en-US"/>
              <a:t>  |  © 2017, Palo Alto Networks. All Rights Reserved. </a:t>
            </a:r>
            <a:endParaRPr lang="en-US" altLang="en-US" dirty="0"/>
          </a:p>
        </p:txBody>
      </p:sp>
      <p:grpSp>
        <p:nvGrpSpPr>
          <p:cNvPr id="140" name="Group 139"/>
          <p:cNvGrpSpPr>
            <a:grpSpLocks noChangeAspect="1"/>
          </p:cNvGrpSpPr>
          <p:nvPr/>
        </p:nvGrpSpPr>
        <p:grpSpPr>
          <a:xfrm>
            <a:off x="2770097" y="1861700"/>
            <a:ext cx="1406506" cy="845907"/>
            <a:chOff x="8931026" y="3946147"/>
            <a:chExt cx="3170186" cy="1906628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6715" y="3946147"/>
              <a:ext cx="928176" cy="1012556"/>
            </a:xfrm>
            <a:prstGeom prst="rect">
              <a:avLst/>
            </a:prstGeom>
          </p:spPr>
        </p:pic>
        <p:sp>
          <p:nvSpPr>
            <p:cNvPr id="143" name="TextBox 142"/>
            <p:cNvSpPr txBox="1"/>
            <p:nvPr/>
          </p:nvSpPr>
          <p:spPr>
            <a:xfrm>
              <a:off x="8931026" y="5020321"/>
              <a:ext cx="3170186" cy="832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WINDOWS </a:t>
              </a:r>
              <a:br>
                <a:rPr lang="en-US" sz="900" b="1" dirty="0">
                  <a:latin typeface="Arial" charset="0"/>
                  <a:ea typeface="Arial" charset="0"/>
                  <a:cs typeface="Arial" charset="0"/>
                </a:rPr>
              </a:br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EXECUTABLES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149486" y="1931368"/>
            <a:ext cx="384987" cy="384989"/>
            <a:chOff x="15152817" y="4517262"/>
            <a:chExt cx="717140" cy="717140"/>
          </a:xfrm>
        </p:grpSpPr>
        <p:sp>
          <p:nvSpPr>
            <p:cNvPr id="145" name="Oval 144"/>
            <p:cNvSpPr/>
            <p:nvPr/>
          </p:nvSpPr>
          <p:spPr>
            <a:xfrm>
              <a:off x="15152817" y="4517262"/>
              <a:ext cx="717140" cy="717140"/>
            </a:xfrm>
            <a:prstGeom prst="ellipse">
              <a:avLst/>
            </a:prstGeom>
            <a:gradFill flip="none" rotWithShape="1">
              <a:gsLst>
                <a:gs pos="0">
                  <a:srgbClr val="F29D26"/>
                </a:gs>
                <a:gs pos="100000">
                  <a:srgbClr val="FFC418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8750" y="4548899"/>
              <a:ext cx="561132" cy="682110"/>
            </a:xfrm>
            <a:prstGeom prst="rect">
              <a:avLst/>
            </a:prstGeom>
          </p:spPr>
        </p:pic>
      </p:grpSp>
      <p:grpSp>
        <p:nvGrpSpPr>
          <p:cNvPr id="147" name="Group 146"/>
          <p:cNvGrpSpPr>
            <a:grpSpLocks noChangeAspect="1"/>
          </p:cNvGrpSpPr>
          <p:nvPr/>
        </p:nvGrpSpPr>
        <p:grpSpPr>
          <a:xfrm>
            <a:off x="5147667" y="2457450"/>
            <a:ext cx="2112299" cy="384988"/>
            <a:chOff x="15152817" y="5517453"/>
            <a:chExt cx="3934717" cy="717140"/>
          </a:xfrm>
        </p:grpSpPr>
        <p:grpSp>
          <p:nvGrpSpPr>
            <p:cNvPr id="148" name="Group 147"/>
            <p:cNvGrpSpPr/>
            <p:nvPr/>
          </p:nvGrpSpPr>
          <p:grpSpPr>
            <a:xfrm>
              <a:off x="15152817" y="5517453"/>
              <a:ext cx="717140" cy="717140"/>
              <a:chOff x="15152817" y="5517453"/>
              <a:chExt cx="717140" cy="717140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15152817" y="5517453"/>
                <a:ext cx="717140" cy="717140"/>
              </a:xfrm>
              <a:prstGeom prst="ellipse">
                <a:avLst/>
              </a:prstGeom>
              <a:gradFill flip="none" rotWithShape="1">
                <a:gsLst>
                  <a:gs pos="0">
                    <a:srgbClr val="F29D26"/>
                  </a:gs>
                  <a:gs pos="100000">
                    <a:srgbClr val="FFC418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07190" y="5611634"/>
                <a:ext cx="428661" cy="504156"/>
              </a:xfrm>
              <a:prstGeom prst="rect">
                <a:avLst/>
              </a:prstGeom>
            </p:spPr>
          </p:pic>
        </p:grpSp>
        <p:sp>
          <p:nvSpPr>
            <p:cNvPr id="149" name="TextBox 148"/>
            <p:cNvSpPr txBox="1"/>
            <p:nvPr/>
          </p:nvSpPr>
          <p:spPr>
            <a:xfrm>
              <a:off x="15917349" y="5698496"/>
              <a:ext cx="3170185" cy="52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EVERY 24 HOURS</a:t>
              </a:r>
            </a:p>
          </p:txBody>
        </p:sp>
      </p:grpSp>
      <p:cxnSp>
        <p:nvCxnSpPr>
          <p:cNvPr id="152" name="Straight Connector 151"/>
          <p:cNvCxnSpPr>
            <a:cxnSpLocks noChangeAspect="1"/>
          </p:cNvCxnSpPr>
          <p:nvPr/>
        </p:nvCxnSpPr>
        <p:spPr>
          <a:xfrm flipH="1">
            <a:off x="4892650" y="1247939"/>
            <a:ext cx="777770" cy="19444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cxnSpLocks noChangeAspect="1"/>
          </p:cNvCxnSpPr>
          <p:nvPr/>
        </p:nvCxnSpPr>
        <p:spPr>
          <a:xfrm>
            <a:off x="3475630" y="1257872"/>
            <a:ext cx="722844" cy="17661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cxnSpLocks noChangeAspect="1"/>
          </p:cNvCxnSpPr>
          <p:nvPr/>
        </p:nvCxnSpPr>
        <p:spPr>
          <a:xfrm>
            <a:off x="3949557" y="918365"/>
            <a:ext cx="385740" cy="43196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H="1">
            <a:off x="4703008" y="907952"/>
            <a:ext cx="396989" cy="44386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6" name="Group 155"/>
          <p:cNvGrpSpPr>
            <a:grpSpLocks noChangeAspect="1"/>
          </p:cNvGrpSpPr>
          <p:nvPr/>
        </p:nvGrpSpPr>
        <p:grpSpPr>
          <a:xfrm>
            <a:off x="3634907" y="1051999"/>
            <a:ext cx="1838328" cy="672399"/>
            <a:chOff x="11590468" y="2391403"/>
            <a:chExt cx="4143490" cy="1515552"/>
          </a:xfrm>
        </p:grpSpPr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2082"/>
                      </a14:imgEffect>
                      <a14:imgEffect>
                        <a14:saturation sat="17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0468" y="2391403"/>
              <a:ext cx="4143490" cy="1515552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7860" y="2824083"/>
              <a:ext cx="716280" cy="716280"/>
            </a:xfrm>
            <a:prstGeom prst="rect">
              <a:avLst/>
            </a:prstGeom>
          </p:spPr>
        </p:pic>
      </p:grpSp>
      <p:grpSp>
        <p:nvGrpSpPr>
          <p:cNvPr id="159" name="Group 158"/>
          <p:cNvGrpSpPr>
            <a:grpSpLocks noChangeAspect="1"/>
          </p:cNvGrpSpPr>
          <p:nvPr/>
        </p:nvGrpSpPr>
        <p:grpSpPr>
          <a:xfrm>
            <a:off x="1865601" y="588771"/>
            <a:ext cx="2127659" cy="384988"/>
            <a:chOff x="9353741" y="1520027"/>
            <a:chExt cx="3963323" cy="717140"/>
          </a:xfrm>
        </p:grpSpPr>
        <p:sp>
          <p:nvSpPr>
            <p:cNvPr id="160" name="TextBox 159"/>
            <p:cNvSpPr txBox="1"/>
            <p:nvPr/>
          </p:nvSpPr>
          <p:spPr>
            <a:xfrm>
              <a:off x="9353741" y="1655137"/>
              <a:ext cx="3170185" cy="52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DYNAMIC ANALYSIS</a:t>
              </a: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12599924" y="1520027"/>
              <a:ext cx="717140" cy="717140"/>
              <a:chOff x="12599924" y="1520027"/>
              <a:chExt cx="717140" cy="717140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12599924" y="1520027"/>
                <a:ext cx="717140" cy="717140"/>
              </a:xfrm>
              <a:prstGeom prst="ellipse">
                <a:avLst/>
              </a:prstGeom>
              <a:gradFill>
                <a:gsLst>
                  <a:gs pos="0">
                    <a:srgbClr val="F04C26"/>
                  </a:gs>
                  <a:gs pos="100000">
                    <a:srgbClr val="F47124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61508" y="1716058"/>
                <a:ext cx="537824" cy="344790"/>
              </a:xfrm>
              <a:prstGeom prst="rect">
                <a:avLst/>
              </a:prstGeom>
            </p:spPr>
          </p:pic>
        </p:grpSp>
      </p:grpSp>
      <p:grpSp>
        <p:nvGrpSpPr>
          <p:cNvPr id="164" name="Group 163"/>
          <p:cNvGrpSpPr>
            <a:grpSpLocks noChangeAspect="1"/>
          </p:cNvGrpSpPr>
          <p:nvPr/>
        </p:nvGrpSpPr>
        <p:grpSpPr>
          <a:xfrm>
            <a:off x="1351971" y="1026159"/>
            <a:ext cx="2127659" cy="384988"/>
            <a:chOff x="6998544" y="2442366"/>
            <a:chExt cx="3963323" cy="717140"/>
          </a:xfrm>
        </p:grpSpPr>
        <p:sp>
          <p:nvSpPr>
            <p:cNvPr id="165" name="TextBox 164"/>
            <p:cNvSpPr txBox="1"/>
            <p:nvPr/>
          </p:nvSpPr>
          <p:spPr>
            <a:xfrm>
              <a:off x="6998544" y="2577476"/>
              <a:ext cx="3170185" cy="52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STATIC ANALYSIS</a:t>
              </a: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10244727" y="2442366"/>
              <a:ext cx="717140" cy="717140"/>
              <a:chOff x="10244727" y="2442366"/>
              <a:chExt cx="717140" cy="717140"/>
            </a:xfrm>
          </p:grpSpPr>
          <p:sp>
            <p:nvSpPr>
              <p:cNvPr id="167" name="Oval 166"/>
              <p:cNvSpPr/>
              <p:nvPr/>
            </p:nvSpPr>
            <p:spPr>
              <a:xfrm>
                <a:off x="10244727" y="2442366"/>
                <a:ext cx="717140" cy="717140"/>
              </a:xfrm>
              <a:prstGeom prst="ellipse">
                <a:avLst/>
              </a:prstGeom>
              <a:gradFill>
                <a:gsLst>
                  <a:gs pos="0">
                    <a:srgbClr val="F04C26"/>
                  </a:gs>
                  <a:gs pos="100000">
                    <a:srgbClr val="F47124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32260" y="2639205"/>
                <a:ext cx="533512" cy="356936"/>
              </a:xfrm>
              <a:prstGeom prst="rect">
                <a:avLst/>
              </a:prstGeom>
            </p:spPr>
          </p:pic>
        </p:grpSp>
      </p:grpSp>
      <p:grpSp>
        <p:nvGrpSpPr>
          <p:cNvPr id="169" name="Group 168"/>
          <p:cNvGrpSpPr>
            <a:grpSpLocks noChangeAspect="1"/>
          </p:cNvGrpSpPr>
          <p:nvPr/>
        </p:nvGrpSpPr>
        <p:grpSpPr>
          <a:xfrm>
            <a:off x="5670420" y="1049503"/>
            <a:ext cx="2110561" cy="384988"/>
            <a:chOff x="15297669" y="2285224"/>
            <a:chExt cx="3931476" cy="717140"/>
          </a:xfrm>
        </p:grpSpPr>
        <p:sp>
          <p:nvSpPr>
            <p:cNvPr id="170" name="TextBox 169"/>
            <p:cNvSpPr txBox="1"/>
            <p:nvPr/>
          </p:nvSpPr>
          <p:spPr>
            <a:xfrm>
              <a:off x="16058959" y="2420334"/>
              <a:ext cx="3170186" cy="52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BARE METAL</a:t>
              </a:r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15297669" y="2285224"/>
              <a:ext cx="717140" cy="717140"/>
              <a:chOff x="15297669" y="2285224"/>
              <a:chExt cx="717140" cy="717140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15297669" y="2285224"/>
                <a:ext cx="717140" cy="717140"/>
              </a:xfrm>
              <a:prstGeom prst="ellipse">
                <a:avLst/>
              </a:prstGeom>
              <a:gradFill>
                <a:gsLst>
                  <a:gs pos="0">
                    <a:srgbClr val="F04C26"/>
                  </a:gs>
                  <a:gs pos="100000">
                    <a:srgbClr val="F47124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48821" y="2453672"/>
                <a:ext cx="423527" cy="387266"/>
              </a:xfrm>
              <a:prstGeom prst="rect">
                <a:avLst/>
              </a:prstGeom>
            </p:spPr>
          </p:pic>
        </p:grpSp>
      </p:grpSp>
      <p:grpSp>
        <p:nvGrpSpPr>
          <p:cNvPr id="174" name="Group 173"/>
          <p:cNvGrpSpPr>
            <a:grpSpLocks noChangeAspect="1"/>
          </p:cNvGrpSpPr>
          <p:nvPr/>
        </p:nvGrpSpPr>
        <p:grpSpPr>
          <a:xfrm>
            <a:off x="5023827" y="604178"/>
            <a:ext cx="2110561" cy="384988"/>
            <a:chOff x="13951273" y="1531564"/>
            <a:chExt cx="3931476" cy="717140"/>
          </a:xfrm>
        </p:grpSpPr>
        <p:sp>
          <p:nvSpPr>
            <p:cNvPr id="175" name="TextBox 174"/>
            <p:cNvSpPr txBox="1"/>
            <p:nvPr/>
          </p:nvSpPr>
          <p:spPr>
            <a:xfrm>
              <a:off x="14712563" y="1666674"/>
              <a:ext cx="3170186" cy="52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MACHINE LEARNING</a:t>
              </a:r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13951273" y="1531564"/>
              <a:ext cx="717140" cy="717140"/>
              <a:chOff x="13951273" y="1531564"/>
              <a:chExt cx="717140" cy="717140"/>
            </a:xfrm>
          </p:grpSpPr>
          <p:sp>
            <p:nvSpPr>
              <p:cNvPr id="177" name="Oval 176"/>
              <p:cNvSpPr/>
              <p:nvPr/>
            </p:nvSpPr>
            <p:spPr>
              <a:xfrm>
                <a:off x="13951273" y="1531564"/>
                <a:ext cx="717140" cy="717140"/>
              </a:xfrm>
              <a:prstGeom prst="ellipse">
                <a:avLst/>
              </a:prstGeom>
              <a:gradFill>
                <a:gsLst>
                  <a:gs pos="0">
                    <a:srgbClr val="F04C26"/>
                  </a:gs>
                  <a:gs pos="100000">
                    <a:srgbClr val="F47124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75192" y="1654805"/>
                <a:ext cx="481265" cy="478238"/>
              </a:xfrm>
              <a:prstGeom prst="rect">
                <a:avLst/>
              </a:prstGeom>
            </p:spPr>
          </p:pic>
        </p:grpSp>
      </p:grpSp>
      <p:sp>
        <p:nvSpPr>
          <p:cNvPr id="179" name="TextBox 178"/>
          <p:cNvSpPr txBox="1">
            <a:spLocks noChangeAspect="1"/>
          </p:cNvSpPr>
          <p:nvPr/>
        </p:nvSpPr>
        <p:spPr>
          <a:xfrm>
            <a:off x="1109278" y="2846454"/>
            <a:ext cx="21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Arial" charset="0"/>
                <a:ea typeface="Arial" charset="0"/>
                <a:cs typeface="Arial" charset="0"/>
              </a:rPr>
              <a:t>JAVA, EXE, DLL, ZIP, PDF, DOC, FLASH, APK, DMG, PKG, MACH-O</a:t>
            </a:r>
          </a:p>
        </p:txBody>
      </p:sp>
      <p:pic>
        <p:nvPicPr>
          <p:cNvPr id="180" name="Picture 17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17" y="1688868"/>
            <a:ext cx="337340" cy="1494353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828" y="1708190"/>
            <a:ext cx="329824" cy="1463596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96" y="1746355"/>
            <a:ext cx="286307" cy="287227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00" y="1746355"/>
            <a:ext cx="256975" cy="282572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99" y="1746355"/>
            <a:ext cx="256975" cy="281589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93" y="2067578"/>
            <a:ext cx="256975" cy="281589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01" y="2388885"/>
            <a:ext cx="256975" cy="281589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11" y="2385159"/>
            <a:ext cx="278634" cy="282572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93" y="2385951"/>
            <a:ext cx="295373" cy="281589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21" y="2067578"/>
            <a:ext cx="279619" cy="282572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98" y="1746355"/>
            <a:ext cx="256975" cy="282572"/>
          </a:xfrm>
          <a:prstGeom prst="rect">
            <a:avLst/>
          </a:prstGeom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80" y="2384407"/>
            <a:ext cx="256975" cy="282572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93" y="2067578"/>
            <a:ext cx="256975" cy="282572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97" y="1746355"/>
            <a:ext cx="256975" cy="281589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90" y="2384147"/>
            <a:ext cx="256975" cy="281589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23" y="2067578"/>
            <a:ext cx="278634" cy="282572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65" y="2067578"/>
            <a:ext cx="256975" cy="281589"/>
          </a:xfrm>
          <a:prstGeom prst="rect">
            <a:avLst/>
          </a:prstGeom>
        </p:spPr>
      </p:pic>
      <p:sp>
        <p:nvSpPr>
          <p:cNvPr id="200" name="TextBox 199"/>
          <p:cNvSpPr txBox="1">
            <a:spLocks noChangeAspect="1"/>
          </p:cNvSpPr>
          <p:nvPr/>
        </p:nvSpPr>
        <p:spPr>
          <a:xfrm>
            <a:off x="5550293" y="2003388"/>
            <a:ext cx="17018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charset="0"/>
                <a:ea typeface="Arial" charset="0"/>
                <a:cs typeface="Arial" charset="0"/>
              </a:rPr>
              <a:t>MALWARE SIGNATURES</a:t>
            </a:r>
          </a:p>
        </p:txBody>
      </p:sp>
      <p:sp>
        <p:nvSpPr>
          <p:cNvPr id="201" name="TextBox 200"/>
          <p:cNvSpPr txBox="1">
            <a:spLocks noChangeAspect="1"/>
          </p:cNvSpPr>
          <p:nvPr/>
        </p:nvSpPr>
        <p:spPr>
          <a:xfrm>
            <a:off x="6687672" y="2098269"/>
            <a:ext cx="10961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charset="0"/>
                <a:ea typeface="Arial" charset="0"/>
                <a:cs typeface="Arial" charset="0"/>
              </a:rPr>
              <a:t>1,000/DAY</a:t>
            </a:r>
          </a:p>
        </p:txBody>
      </p:sp>
      <p:sp>
        <p:nvSpPr>
          <p:cNvPr id="202" name="TextBox 201"/>
          <p:cNvSpPr txBox="1">
            <a:spLocks noChangeAspect="1"/>
          </p:cNvSpPr>
          <p:nvPr/>
        </p:nvSpPr>
        <p:spPr>
          <a:xfrm>
            <a:off x="7455208" y="2061614"/>
            <a:ext cx="14302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230,000 / DAY</a:t>
            </a:r>
          </a:p>
        </p:txBody>
      </p:sp>
      <p:sp>
        <p:nvSpPr>
          <p:cNvPr id="203" name="TextBox 202"/>
          <p:cNvSpPr txBox="1">
            <a:spLocks noChangeAspect="1"/>
          </p:cNvSpPr>
          <p:nvPr/>
        </p:nvSpPr>
        <p:spPr>
          <a:xfrm>
            <a:off x="6687672" y="1956403"/>
            <a:ext cx="1965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latin typeface="Arial" charset="0"/>
                <a:ea typeface="Arial" charset="0"/>
                <a:cs typeface="Arial" charset="0"/>
              </a:rPr>
              <a:t>MALWARE, </a:t>
            </a:r>
            <a:r>
              <a:rPr lang="en-US" sz="900" b="1" dirty="0">
                <a:latin typeface="Arial" charset="0"/>
                <a:ea typeface="Arial" charset="0"/>
                <a:cs typeface="Arial" charset="0"/>
              </a:rPr>
              <a:t>URL’S, DNS, C&amp;C</a:t>
            </a:r>
          </a:p>
        </p:txBody>
      </p:sp>
      <p:sp>
        <p:nvSpPr>
          <p:cNvPr id="204" name="TextBox 203"/>
          <p:cNvSpPr txBox="1">
            <a:spLocks noChangeAspect="1"/>
          </p:cNvSpPr>
          <p:nvPr/>
        </p:nvSpPr>
        <p:spPr>
          <a:xfrm>
            <a:off x="6800064" y="2524084"/>
            <a:ext cx="170187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5 MINUTES</a:t>
            </a:r>
          </a:p>
        </p:txBody>
      </p:sp>
      <p:cxnSp>
        <p:nvCxnSpPr>
          <p:cNvPr id="205" name="Straight Arrow Connector 204"/>
          <p:cNvCxnSpPr>
            <a:cxnSpLocks noChangeAspect="1"/>
          </p:cNvCxnSpPr>
          <p:nvPr/>
        </p:nvCxnSpPr>
        <p:spPr>
          <a:xfrm>
            <a:off x="7351808" y="2212877"/>
            <a:ext cx="17574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cxnSpLocks noChangeAspect="1"/>
          </p:cNvCxnSpPr>
          <p:nvPr/>
        </p:nvCxnSpPr>
        <p:spPr>
          <a:xfrm>
            <a:off x="6688586" y="2678932"/>
            <a:ext cx="173303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>
            <a:grpSpLocks noChangeAspect="1"/>
          </p:cNvGrpSpPr>
          <p:nvPr/>
        </p:nvGrpSpPr>
        <p:grpSpPr>
          <a:xfrm>
            <a:off x="5549516" y="1936043"/>
            <a:ext cx="384988" cy="384988"/>
            <a:chOff x="15152817" y="4517262"/>
            <a:chExt cx="717140" cy="717140"/>
          </a:xfrm>
        </p:grpSpPr>
        <p:sp>
          <p:nvSpPr>
            <p:cNvPr id="208" name="Oval 207"/>
            <p:cNvSpPr/>
            <p:nvPr/>
          </p:nvSpPr>
          <p:spPr>
            <a:xfrm>
              <a:off x="15152817" y="4517262"/>
              <a:ext cx="717140" cy="717140"/>
            </a:xfrm>
            <a:prstGeom prst="ellipse">
              <a:avLst/>
            </a:prstGeom>
            <a:gradFill flip="none" rotWithShape="1">
              <a:gsLst>
                <a:gs pos="0">
                  <a:srgbClr val="F29D26"/>
                </a:gs>
                <a:gs pos="100000">
                  <a:srgbClr val="FFC418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4" b="1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209" name="Picture 20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8749" y="4548899"/>
              <a:ext cx="561132" cy="682111"/>
            </a:xfrm>
            <a:prstGeom prst="rect">
              <a:avLst/>
            </a:prstGeom>
          </p:spPr>
        </p:pic>
      </p:grpSp>
      <p:grpSp>
        <p:nvGrpSpPr>
          <p:cNvPr id="210" name="Group 209"/>
          <p:cNvGrpSpPr>
            <a:grpSpLocks noChangeAspect="1"/>
          </p:cNvGrpSpPr>
          <p:nvPr/>
        </p:nvGrpSpPr>
        <p:grpSpPr>
          <a:xfrm>
            <a:off x="5947002" y="1931369"/>
            <a:ext cx="384988" cy="384988"/>
            <a:chOff x="15152817" y="4517262"/>
            <a:chExt cx="717140" cy="717140"/>
          </a:xfrm>
        </p:grpSpPr>
        <p:sp>
          <p:nvSpPr>
            <p:cNvPr id="211" name="Oval 210"/>
            <p:cNvSpPr/>
            <p:nvPr/>
          </p:nvSpPr>
          <p:spPr>
            <a:xfrm>
              <a:off x="15152817" y="4517262"/>
              <a:ext cx="717140" cy="717140"/>
            </a:xfrm>
            <a:prstGeom prst="ellipse">
              <a:avLst/>
            </a:prstGeom>
            <a:gradFill flip="none" rotWithShape="1">
              <a:gsLst>
                <a:gs pos="0">
                  <a:srgbClr val="F29D26"/>
                </a:gs>
                <a:gs pos="100000">
                  <a:srgbClr val="FFC418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4" b="1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212" name="Picture 2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8750" y="4548899"/>
              <a:ext cx="561132" cy="682110"/>
            </a:xfrm>
            <a:prstGeom prst="rect">
              <a:avLst/>
            </a:prstGeom>
          </p:spPr>
        </p:pic>
      </p:grpSp>
      <p:grpSp>
        <p:nvGrpSpPr>
          <p:cNvPr id="213" name="Group 212"/>
          <p:cNvGrpSpPr>
            <a:grpSpLocks noChangeAspect="1"/>
          </p:cNvGrpSpPr>
          <p:nvPr/>
        </p:nvGrpSpPr>
        <p:grpSpPr>
          <a:xfrm>
            <a:off x="6334935" y="1931369"/>
            <a:ext cx="384988" cy="384988"/>
            <a:chOff x="15152817" y="4517262"/>
            <a:chExt cx="717140" cy="717140"/>
          </a:xfrm>
        </p:grpSpPr>
        <p:sp>
          <p:nvSpPr>
            <p:cNvPr id="214" name="Oval 213"/>
            <p:cNvSpPr/>
            <p:nvPr/>
          </p:nvSpPr>
          <p:spPr>
            <a:xfrm>
              <a:off x="15152817" y="4517262"/>
              <a:ext cx="717140" cy="717140"/>
            </a:xfrm>
            <a:prstGeom prst="ellipse">
              <a:avLst/>
            </a:prstGeom>
            <a:gradFill flip="none" rotWithShape="1">
              <a:gsLst>
                <a:gs pos="0">
                  <a:srgbClr val="F29D26"/>
                </a:gs>
                <a:gs pos="100000">
                  <a:srgbClr val="FFC418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4" b="1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215" name="Picture 2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8750" y="4548899"/>
              <a:ext cx="561132" cy="682110"/>
            </a:xfrm>
            <a:prstGeom prst="rect">
              <a:avLst/>
            </a:prstGeom>
          </p:spPr>
        </p:pic>
      </p:grpSp>
      <p:pic>
        <p:nvPicPr>
          <p:cNvPr id="117" name="Picture 116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29" y="3473828"/>
            <a:ext cx="274314" cy="274314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B556BB6-553B-DA40-8033-8BC4DDD18207}"/>
              </a:ext>
            </a:extLst>
          </p:cNvPr>
          <p:cNvGrpSpPr/>
          <p:nvPr/>
        </p:nvGrpSpPr>
        <p:grpSpPr>
          <a:xfrm>
            <a:off x="4083580" y="3284507"/>
            <a:ext cx="952755" cy="987128"/>
            <a:chOff x="12250739" y="7025794"/>
            <a:chExt cx="2858265" cy="2961383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3DC28BA-C37F-2046-B917-916EF043D128}"/>
                </a:ext>
              </a:extLst>
            </p:cNvPr>
            <p:cNvGrpSpPr/>
            <p:nvPr/>
          </p:nvGrpSpPr>
          <p:grpSpPr>
            <a:xfrm>
              <a:off x="12250739" y="7025794"/>
              <a:ext cx="2858265" cy="2961383"/>
              <a:chOff x="11424665" y="7025794"/>
              <a:chExt cx="2858265" cy="2961383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69B50509-1AB2-C544-9017-B294E1803A51}"/>
                  </a:ext>
                </a:extLst>
              </p:cNvPr>
              <p:cNvSpPr/>
              <p:nvPr/>
            </p:nvSpPr>
            <p:spPr>
              <a:xfrm>
                <a:off x="11424665" y="7025794"/>
                <a:ext cx="2858265" cy="2961383"/>
              </a:xfrm>
              <a:prstGeom prst="rect">
                <a:avLst/>
              </a:prstGeom>
              <a:gradFill flip="none" rotWithShape="1">
                <a:gsLst>
                  <a:gs pos="0">
                    <a:srgbClr val="00334D"/>
                  </a:gs>
                  <a:gs pos="100000">
                    <a:srgbClr val="005E87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34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82D20660-EC4E-0447-A58A-F974B74CFEC8}"/>
                  </a:ext>
                </a:extLst>
              </p:cNvPr>
              <p:cNvSpPr txBox="1"/>
              <p:nvPr/>
            </p:nvSpPr>
            <p:spPr>
              <a:xfrm>
                <a:off x="11424665" y="8911017"/>
                <a:ext cx="2858262" cy="738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FIREWALLS</a:t>
                </a:r>
              </a:p>
            </p:txBody>
          </p:sp>
        </p:grp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A165A99E-F6B1-2543-98BA-DF7291453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9034" y="7737199"/>
              <a:ext cx="1281672" cy="531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49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2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2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2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01" grpId="0"/>
      <p:bldP spid="202" grpId="0"/>
      <p:bldP spid="203" grpId="0"/>
      <p:bldP spid="2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/>
        </p:nvGrpSpPr>
        <p:grpSpPr>
          <a:xfrm>
            <a:off x="5149486" y="1931368"/>
            <a:ext cx="384987" cy="384989"/>
            <a:chOff x="15152817" y="4517262"/>
            <a:chExt cx="717140" cy="717140"/>
          </a:xfrm>
        </p:grpSpPr>
        <p:sp>
          <p:nvSpPr>
            <p:cNvPr id="145" name="Oval 144"/>
            <p:cNvSpPr/>
            <p:nvPr/>
          </p:nvSpPr>
          <p:spPr>
            <a:xfrm>
              <a:off x="15152817" y="4517262"/>
              <a:ext cx="717140" cy="717140"/>
            </a:xfrm>
            <a:prstGeom prst="ellipse">
              <a:avLst/>
            </a:prstGeom>
            <a:gradFill flip="none" rotWithShape="1">
              <a:gsLst>
                <a:gs pos="0">
                  <a:srgbClr val="F29D26"/>
                </a:gs>
                <a:gs pos="100000">
                  <a:srgbClr val="FFC418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8750" y="4548899"/>
              <a:ext cx="561132" cy="682110"/>
            </a:xfrm>
            <a:prstGeom prst="rect">
              <a:avLst/>
            </a:prstGeom>
          </p:spPr>
        </p:pic>
      </p:grpSp>
      <p:grpSp>
        <p:nvGrpSpPr>
          <p:cNvPr id="207" name="Group 206"/>
          <p:cNvGrpSpPr>
            <a:grpSpLocks noChangeAspect="1"/>
          </p:cNvGrpSpPr>
          <p:nvPr/>
        </p:nvGrpSpPr>
        <p:grpSpPr>
          <a:xfrm>
            <a:off x="5549516" y="1936043"/>
            <a:ext cx="384988" cy="384988"/>
            <a:chOff x="15152817" y="4517262"/>
            <a:chExt cx="717140" cy="717140"/>
          </a:xfrm>
        </p:grpSpPr>
        <p:sp>
          <p:nvSpPr>
            <p:cNvPr id="208" name="Oval 207"/>
            <p:cNvSpPr/>
            <p:nvPr/>
          </p:nvSpPr>
          <p:spPr>
            <a:xfrm>
              <a:off x="15152817" y="4517262"/>
              <a:ext cx="717140" cy="717140"/>
            </a:xfrm>
            <a:prstGeom prst="ellipse">
              <a:avLst/>
            </a:prstGeom>
            <a:gradFill flip="none" rotWithShape="1">
              <a:gsLst>
                <a:gs pos="0">
                  <a:srgbClr val="F29D26"/>
                </a:gs>
                <a:gs pos="100000">
                  <a:srgbClr val="FFC418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4" b="1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209" name="Picture 20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8749" y="4548899"/>
              <a:ext cx="561132" cy="682111"/>
            </a:xfrm>
            <a:prstGeom prst="rect">
              <a:avLst/>
            </a:prstGeom>
          </p:spPr>
        </p:pic>
      </p:grpSp>
      <p:grpSp>
        <p:nvGrpSpPr>
          <p:cNvPr id="210" name="Group 209"/>
          <p:cNvGrpSpPr>
            <a:grpSpLocks noChangeAspect="1"/>
          </p:cNvGrpSpPr>
          <p:nvPr/>
        </p:nvGrpSpPr>
        <p:grpSpPr>
          <a:xfrm>
            <a:off x="5947002" y="1931369"/>
            <a:ext cx="384988" cy="384988"/>
            <a:chOff x="15152817" y="4517262"/>
            <a:chExt cx="717140" cy="717140"/>
          </a:xfrm>
        </p:grpSpPr>
        <p:sp>
          <p:nvSpPr>
            <p:cNvPr id="211" name="Oval 210"/>
            <p:cNvSpPr/>
            <p:nvPr/>
          </p:nvSpPr>
          <p:spPr>
            <a:xfrm>
              <a:off x="15152817" y="4517262"/>
              <a:ext cx="717140" cy="717140"/>
            </a:xfrm>
            <a:prstGeom prst="ellipse">
              <a:avLst/>
            </a:prstGeom>
            <a:gradFill flip="none" rotWithShape="1">
              <a:gsLst>
                <a:gs pos="0">
                  <a:srgbClr val="F29D26"/>
                </a:gs>
                <a:gs pos="100000">
                  <a:srgbClr val="FFC418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4" b="1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212" name="Picture 2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8750" y="4548899"/>
              <a:ext cx="561132" cy="682110"/>
            </a:xfrm>
            <a:prstGeom prst="rect">
              <a:avLst/>
            </a:prstGeom>
          </p:spPr>
        </p:pic>
      </p:grpSp>
      <p:grpSp>
        <p:nvGrpSpPr>
          <p:cNvPr id="213" name="Group 212"/>
          <p:cNvGrpSpPr>
            <a:grpSpLocks noChangeAspect="1"/>
          </p:cNvGrpSpPr>
          <p:nvPr/>
        </p:nvGrpSpPr>
        <p:grpSpPr>
          <a:xfrm>
            <a:off x="6334935" y="1931369"/>
            <a:ext cx="384988" cy="384988"/>
            <a:chOff x="15152817" y="4517262"/>
            <a:chExt cx="717140" cy="717140"/>
          </a:xfrm>
        </p:grpSpPr>
        <p:sp>
          <p:nvSpPr>
            <p:cNvPr id="214" name="Oval 213"/>
            <p:cNvSpPr/>
            <p:nvPr/>
          </p:nvSpPr>
          <p:spPr>
            <a:xfrm>
              <a:off x="15152817" y="4517262"/>
              <a:ext cx="717140" cy="717140"/>
            </a:xfrm>
            <a:prstGeom prst="ellipse">
              <a:avLst/>
            </a:prstGeom>
            <a:gradFill flip="none" rotWithShape="1">
              <a:gsLst>
                <a:gs pos="0">
                  <a:srgbClr val="F29D26"/>
                </a:gs>
                <a:gs pos="100000">
                  <a:srgbClr val="FFC418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4" b="1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215" name="Picture 2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8750" y="4548899"/>
              <a:ext cx="561132" cy="682110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Consistent Security Everywhere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CA60-2B53-4F4B-9B5D-BDFFCE129C5C}" type="slidenum">
              <a:rPr lang="en-US" altLang="en-US" smtClean="0"/>
              <a:pPr/>
              <a:t>12</a:t>
            </a:fld>
            <a:r>
              <a:rPr lang="en-US" altLang="en-US"/>
              <a:t>  |  © 2017, Palo Alto Networks. All Rights Reserved. </a:t>
            </a:r>
            <a:endParaRPr lang="en-US" altLang="en-US" dirty="0"/>
          </a:p>
        </p:txBody>
      </p:sp>
      <p:grpSp>
        <p:nvGrpSpPr>
          <p:cNvPr id="140" name="Group 139"/>
          <p:cNvGrpSpPr>
            <a:grpSpLocks noChangeAspect="1"/>
          </p:cNvGrpSpPr>
          <p:nvPr/>
        </p:nvGrpSpPr>
        <p:grpSpPr>
          <a:xfrm>
            <a:off x="2770097" y="1861700"/>
            <a:ext cx="1406506" cy="845907"/>
            <a:chOff x="8931026" y="3946147"/>
            <a:chExt cx="3170186" cy="1906628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6715" y="3946147"/>
              <a:ext cx="928176" cy="1012556"/>
            </a:xfrm>
            <a:prstGeom prst="rect">
              <a:avLst/>
            </a:prstGeom>
          </p:spPr>
        </p:pic>
        <p:sp>
          <p:nvSpPr>
            <p:cNvPr id="143" name="TextBox 142"/>
            <p:cNvSpPr txBox="1"/>
            <p:nvPr/>
          </p:nvSpPr>
          <p:spPr>
            <a:xfrm>
              <a:off x="8931026" y="5020321"/>
              <a:ext cx="3170186" cy="832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WINDOWS </a:t>
              </a:r>
              <a:br>
                <a:rPr lang="en-US" sz="900" b="1" dirty="0">
                  <a:latin typeface="Arial" charset="0"/>
                  <a:ea typeface="Arial" charset="0"/>
                  <a:cs typeface="Arial" charset="0"/>
                </a:rPr>
              </a:br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EXECUTABLES</a:t>
              </a:r>
            </a:p>
          </p:txBody>
        </p:sp>
      </p:grpSp>
      <p:grpSp>
        <p:nvGrpSpPr>
          <p:cNvPr id="147" name="Group 146"/>
          <p:cNvGrpSpPr>
            <a:grpSpLocks noChangeAspect="1"/>
          </p:cNvGrpSpPr>
          <p:nvPr/>
        </p:nvGrpSpPr>
        <p:grpSpPr>
          <a:xfrm>
            <a:off x="5147667" y="2457450"/>
            <a:ext cx="2112299" cy="384988"/>
            <a:chOff x="15152817" y="5517453"/>
            <a:chExt cx="3934717" cy="717140"/>
          </a:xfrm>
        </p:grpSpPr>
        <p:grpSp>
          <p:nvGrpSpPr>
            <p:cNvPr id="148" name="Group 147"/>
            <p:cNvGrpSpPr/>
            <p:nvPr/>
          </p:nvGrpSpPr>
          <p:grpSpPr>
            <a:xfrm>
              <a:off x="15152817" y="5517453"/>
              <a:ext cx="717140" cy="717140"/>
              <a:chOff x="15152817" y="5517453"/>
              <a:chExt cx="717140" cy="717140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15152817" y="5517453"/>
                <a:ext cx="717140" cy="717140"/>
              </a:xfrm>
              <a:prstGeom prst="ellipse">
                <a:avLst/>
              </a:prstGeom>
              <a:gradFill flip="none" rotWithShape="1">
                <a:gsLst>
                  <a:gs pos="0">
                    <a:srgbClr val="F29D26"/>
                  </a:gs>
                  <a:gs pos="100000">
                    <a:srgbClr val="FFC418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07190" y="5611634"/>
                <a:ext cx="428661" cy="504156"/>
              </a:xfrm>
              <a:prstGeom prst="rect">
                <a:avLst/>
              </a:prstGeom>
            </p:spPr>
          </p:pic>
        </p:grpSp>
        <p:sp>
          <p:nvSpPr>
            <p:cNvPr id="149" name="TextBox 148"/>
            <p:cNvSpPr txBox="1"/>
            <p:nvPr/>
          </p:nvSpPr>
          <p:spPr>
            <a:xfrm>
              <a:off x="15917349" y="5698496"/>
              <a:ext cx="3170185" cy="52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EVERY 24 HOURS</a:t>
              </a:r>
            </a:p>
          </p:txBody>
        </p:sp>
      </p:grpSp>
      <p:cxnSp>
        <p:nvCxnSpPr>
          <p:cNvPr id="152" name="Straight Connector 151"/>
          <p:cNvCxnSpPr>
            <a:cxnSpLocks noChangeAspect="1"/>
          </p:cNvCxnSpPr>
          <p:nvPr/>
        </p:nvCxnSpPr>
        <p:spPr>
          <a:xfrm flipH="1">
            <a:off x="4892650" y="1247939"/>
            <a:ext cx="777770" cy="19444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cxnSpLocks noChangeAspect="1"/>
          </p:cNvCxnSpPr>
          <p:nvPr/>
        </p:nvCxnSpPr>
        <p:spPr>
          <a:xfrm>
            <a:off x="3475630" y="1257872"/>
            <a:ext cx="722844" cy="17661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cxnSpLocks noChangeAspect="1"/>
          </p:cNvCxnSpPr>
          <p:nvPr/>
        </p:nvCxnSpPr>
        <p:spPr>
          <a:xfrm>
            <a:off x="3949557" y="918365"/>
            <a:ext cx="385740" cy="43196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H="1">
            <a:off x="4703008" y="907952"/>
            <a:ext cx="396989" cy="44386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6" name="Group 155"/>
          <p:cNvGrpSpPr>
            <a:grpSpLocks noChangeAspect="1"/>
          </p:cNvGrpSpPr>
          <p:nvPr/>
        </p:nvGrpSpPr>
        <p:grpSpPr>
          <a:xfrm>
            <a:off x="3634907" y="1051999"/>
            <a:ext cx="1838328" cy="672399"/>
            <a:chOff x="11590468" y="2391403"/>
            <a:chExt cx="4143490" cy="1515552"/>
          </a:xfrm>
        </p:grpSpPr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2082"/>
                      </a14:imgEffect>
                      <a14:imgEffect>
                        <a14:saturation sat="17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0468" y="2391403"/>
              <a:ext cx="4143490" cy="1515552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7860" y="2824083"/>
              <a:ext cx="716280" cy="716280"/>
            </a:xfrm>
            <a:prstGeom prst="rect">
              <a:avLst/>
            </a:prstGeom>
          </p:spPr>
        </p:pic>
      </p:grpSp>
      <p:grpSp>
        <p:nvGrpSpPr>
          <p:cNvPr id="159" name="Group 158"/>
          <p:cNvGrpSpPr>
            <a:grpSpLocks noChangeAspect="1"/>
          </p:cNvGrpSpPr>
          <p:nvPr/>
        </p:nvGrpSpPr>
        <p:grpSpPr>
          <a:xfrm>
            <a:off x="1865601" y="588771"/>
            <a:ext cx="2127659" cy="384988"/>
            <a:chOff x="9353741" y="1520027"/>
            <a:chExt cx="3963323" cy="717140"/>
          </a:xfrm>
        </p:grpSpPr>
        <p:sp>
          <p:nvSpPr>
            <p:cNvPr id="160" name="TextBox 159"/>
            <p:cNvSpPr txBox="1"/>
            <p:nvPr/>
          </p:nvSpPr>
          <p:spPr>
            <a:xfrm>
              <a:off x="9353741" y="1655137"/>
              <a:ext cx="3170185" cy="52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DYNAMIC ANALYSIS</a:t>
              </a: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12599924" y="1520027"/>
              <a:ext cx="717140" cy="717140"/>
              <a:chOff x="12599924" y="1520027"/>
              <a:chExt cx="717140" cy="717140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12599924" y="1520027"/>
                <a:ext cx="717140" cy="717140"/>
              </a:xfrm>
              <a:prstGeom prst="ellipse">
                <a:avLst/>
              </a:prstGeom>
              <a:gradFill>
                <a:gsLst>
                  <a:gs pos="0">
                    <a:srgbClr val="F04C26"/>
                  </a:gs>
                  <a:gs pos="100000">
                    <a:srgbClr val="F47124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61508" y="1716058"/>
                <a:ext cx="537824" cy="344790"/>
              </a:xfrm>
              <a:prstGeom prst="rect">
                <a:avLst/>
              </a:prstGeom>
            </p:spPr>
          </p:pic>
        </p:grpSp>
      </p:grpSp>
      <p:grpSp>
        <p:nvGrpSpPr>
          <p:cNvPr id="164" name="Group 163"/>
          <p:cNvGrpSpPr>
            <a:grpSpLocks noChangeAspect="1"/>
          </p:cNvGrpSpPr>
          <p:nvPr/>
        </p:nvGrpSpPr>
        <p:grpSpPr>
          <a:xfrm>
            <a:off x="1351971" y="1026159"/>
            <a:ext cx="2127659" cy="384988"/>
            <a:chOff x="6998544" y="2442366"/>
            <a:chExt cx="3963323" cy="717140"/>
          </a:xfrm>
        </p:grpSpPr>
        <p:sp>
          <p:nvSpPr>
            <p:cNvPr id="165" name="TextBox 164"/>
            <p:cNvSpPr txBox="1"/>
            <p:nvPr/>
          </p:nvSpPr>
          <p:spPr>
            <a:xfrm>
              <a:off x="6998544" y="2577476"/>
              <a:ext cx="3170185" cy="52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STATIC ANALYSIS</a:t>
              </a: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10244727" y="2442366"/>
              <a:ext cx="717140" cy="717140"/>
              <a:chOff x="10244727" y="2442366"/>
              <a:chExt cx="717140" cy="717140"/>
            </a:xfrm>
          </p:grpSpPr>
          <p:sp>
            <p:nvSpPr>
              <p:cNvPr id="167" name="Oval 166"/>
              <p:cNvSpPr/>
              <p:nvPr/>
            </p:nvSpPr>
            <p:spPr>
              <a:xfrm>
                <a:off x="10244727" y="2442366"/>
                <a:ext cx="717140" cy="717140"/>
              </a:xfrm>
              <a:prstGeom prst="ellipse">
                <a:avLst/>
              </a:prstGeom>
              <a:gradFill>
                <a:gsLst>
                  <a:gs pos="0">
                    <a:srgbClr val="F04C26"/>
                  </a:gs>
                  <a:gs pos="100000">
                    <a:srgbClr val="F47124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32260" y="2639205"/>
                <a:ext cx="533512" cy="356936"/>
              </a:xfrm>
              <a:prstGeom prst="rect">
                <a:avLst/>
              </a:prstGeom>
            </p:spPr>
          </p:pic>
        </p:grpSp>
      </p:grpSp>
      <p:grpSp>
        <p:nvGrpSpPr>
          <p:cNvPr id="169" name="Group 168"/>
          <p:cNvGrpSpPr>
            <a:grpSpLocks noChangeAspect="1"/>
          </p:cNvGrpSpPr>
          <p:nvPr/>
        </p:nvGrpSpPr>
        <p:grpSpPr>
          <a:xfrm>
            <a:off x="5670420" y="1049503"/>
            <a:ext cx="2110561" cy="384988"/>
            <a:chOff x="15297669" y="2285224"/>
            <a:chExt cx="3931476" cy="717140"/>
          </a:xfrm>
        </p:grpSpPr>
        <p:sp>
          <p:nvSpPr>
            <p:cNvPr id="170" name="TextBox 169"/>
            <p:cNvSpPr txBox="1"/>
            <p:nvPr/>
          </p:nvSpPr>
          <p:spPr>
            <a:xfrm>
              <a:off x="16058959" y="2420334"/>
              <a:ext cx="3170186" cy="52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BARE METAL</a:t>
              </a:r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15297669" y="2285224"/>
              <a:ext cx="717140" cy="717140"/>
              <a:chOff x="15297669" y="2285224"/>
              <a:chExt cx="717140" cy="717140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15297669" y="2285224"/>
                <a:ext cx="717140" cy="717140"/>
              </a:xfrm>
              <a:prstGeom prst="ellipse">
                <a:avLst/>
              </a:prstGeom>
              <a:gradFill>
                <a:gsLst>
                  <a:gs pos="0">
                    <a:srgbClr val="F04C26"/>
                  </a:gs>
                  <a:gs pos="100000">
                    <a:srgbClr val="F47124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48821" y="2453672"/>
                <a:ext cx="423527" cy="387266"/>
              </a:xfrm>
              <a:prstGeom prst="rect">
                <a:avLst/>
              </a:prstGeom>
            </p:spPr>
          </p:pic>
        </p:grpSp>
      </p:grpSp>
      <p:grpSp>
        <p:nvGrpSpPr>
          <p:cNvPr id="174" name="Group 173"/>
          <p:cNvGrpSpPr>
            <a:grpSpLocks noChangeAspect="1"/>
          </p:cNvGrpSpPr>
          <p:nvPr/>
        </p:nvGrpSpPr>
        <p:grpSpPr>
          <a:xfrm>
            <a:off x="5023827" y="604178"/>
            <a:ext cx="2110561" cy="384988"/>
            <a:chOff x="13951273" y="1531564"/>
            <a:chExt cx="3931476" cy="717140"/>
          </a:xfrm>
        </p:grpSpPr>
        <p:sp>
          <p:nvSpPr>
            <p:cNvPr id="175" name="TextBox 174"/>
            <p:cNvSpPr txBox="1"/>
            <p:nvPr/>
          </p:nvSpPr>
          <p:spPr>
            <a:xfrm>
              <a:off x="14712563" y="1666674"/>
              <a:ext cx="3170186" cy="52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MACHINE LEARNING</a:t>
              </a:r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13951273" y="1531564"/>
              <a:ext cx="717140" cy="717140"/>
              <a:chOff x="13951273" y="1531564"/>
              <a:chExt cx="717140" cy="717140"/>
            </a:xfrm>
          </p:grpSpPr>
          <p:sp>
            <p:nvSpPr>
              <p:cNvPr id="177" name="Oval 176"/>
              <p:cNvSpPr/>
              <p:nvPr/>
            </p:nvSpPr>
            <p:spPr>
              <a:xfrm>
                <a:off x="13951273" y="1531564"/>
                <a:ext cx="717140" cy="717140"/>
              </a:xfrm>
              <a:prstGeom prst="ellipse">
                <a:avLst/>
              </a:prstGeom>
              <a:gradFill>
                <a:gsLst>
                  <a:gs pos="0">
                    <a:srgbClr val="F04C26"/>
                  </a:gs>
                  <a:gs pos="100000">
                    <a:srgbClr val="F47124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75192" y="1654805"/>
                <a:ext cx="481265" cy="478238"/>
              </a:xfrm>
              <a:prstGeom prst="rect">
                <a:avLst/>
              </a:prstGeom>
            </p:spPr>
          </p:pic>
        </p:grpSp>
      </p:grpSp>
      <p:sp>
        <p:nvSpPr>
          <p:cNvPr id="179" name="TextBox 178"/>
          <p:cNvSpPr txBox="1">
            <a:spLocks noChangeAspect="1"/>
          </p:cNvSpPr>
          <p:nvPr/>
        </p:nvSpPr>
        <p:spPr>
          <a:xfrm>
            <a:off x="1109278" y="2846454"/>
            <a:ext cx="21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Arial" charset="0"/>
                <a:ea typeface="Arial" charset="0"/>
                <a:cs typeface="Arial" charset="0"/>
              </a:rPr>
              <a:t>JAVA, EXE, DLL, ZIP, PDF, DOC, FLASH, APK, DMG, PKG, MACH-O</a:t>
            </a:r>
          </a:p>
        </p:txBody>
      </p:sp>
      <p:pic>
        <p:nvPicPr>
          <p:cNvPr id="180" name="Picture 17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17" y="1688868"/>
            <a:ext cx="337340" cy="1494353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828" y="1708190"/>
            <a:ext cx="329824" cy="1463596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96" y="1746355"/>
            <a:ext cx="286307" cy="287227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00" y="1746355"/>
            <a:ext cx="256975" cy="282572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99" y="1746355"/>
            <a:ext cx="256975" cy="281589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93" y="2067578"/>
            <a:ext cx="256975" cy="281589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01" y="2388885"/>
            <a:ext cx="256975" cy="281589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11" y="2385159"/>
            <a:ext cx="278634" cy="282572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93" y="2385951"/>
            <a:ext cx="295373" cy="281589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21" y="2067578"/>
            <a:ext cx="279619" cy="282572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98" y="1746355"/>
            <a:ext cx="256975" cy="282572"/>
          </a:xfrm>
          <a:prstGeom prst="rect">
            <a:avLst/>
          </a:prstGeom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80" y="2384407"/>
            <a:ext cx="256975" cy="282572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93" y="2067578"/>
            <a:ext cx="256975" cy="282572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97" y="1746355"/>
            <a:ext cx="256975" cy="281589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90" y="2384147"/>
            <a:ext cx="256975" cy="281589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23" y="2067578"/>
            <a:ext cx="278634" cy="282572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65" y="2067578"/>
            <a:ext cx="256975" cy="281589"/>
          </a:xfrm>
          <a:prstGeom prst="rect">
            <a:avLst/>
          </a:prstGeom>
        </p:spPr>
      </p:pic>
      <p:sp>
        <p:nvSpPr>
          <p:cNvPr id="201" name="TextBox 200"/>
          <p:cNvSpPr txBox="1">
            <a:spLocks noChangeAspect="1"/>
          </p:cNvSpPr>
          <p:nvPr/>
        </p:nvSpPr>
        <p:spPr>
          <a:xfrm>
            <a:off x="6687672" y="2098269"/>
            <a:ext cx="10961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charset="0"/>
                <a:ea typeface="Arial" charset="0"/>
                <a:cs typeface="Arial" charset="0"/>
              </a:rPr>
              <a:t>1,000/DAY</a:t>
            </a:r>
          </a:p>
        </p:txBody>
      </p:sp>
      <p:sp>
        <p:nvSpPr>
          <p:cNvPr id="202" name="TextBox 201"/>
          <p:cNvSpPr txBox="1">
            <a:spLocks noChangeAspect="1"/>
          </p:cNvSpPr>
          <p:nvPr/>
        </p:nvSpPr>
        <p:spPr>
          <a:xfrm>
            <a:off x="7455208" y="2061614"/>
            <a:ext cx="14302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230,000 / DAY</a:t>
            </a:r>
          </a:p>
        </p:txBody>
      </p:sp>
      <p:sp>
        <p:nvSpPr>
          <p:cNvPr id="203" name="TextBox 202"/>
          <p:cNvSpPr txBox="1">
            <a:spLocks noChangeAspect="1"/>
          </p:cNvSpPr>
          <p:nvPr/>
        </p:nvSpPr>
        <p:spPr>
          <a:xfrm>
            <a:off x="6687672" y="1956403"/>
            <a:ext cx="1965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charset="0"/>
                <a:ea typeface="Arial" charset="0"/>
                <a:cs typeface="Arial" charset="0"/>
              </a:rPr>
              <a:t>MALWARE, URL’S, DNS, C&amp;C</a:t>
            </a:r>
          </a:p>
        </p:txBody>
      </p:sp>
      <p:sp>
        <p:nvSpPr>
          <p:cNvPr id="204" name="TextBox 203"/>
          <p:cNvSpPr txBox="1">
            <a:spLocks noChangeAspect="1"/>
          </p:cNvSpPr>
          <p:nvPr/>
        </p:nvSpPr>
        <p:spPr>
          <a:xfrm>
            <a:off x="6800064" y="2524084"/>
            <a:ext cx="170187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5 MINUTES</a:t>
            </a:r>
          </a:p>
        </p:txBody>
      </p:sp>
      <p:cxnSp>
        <p:nvCxnSpPr>
          <p:cNvPr id="205" name="Straight Arrow Connector 204"/>
          <p:cNvCxnSpPr>
            <a:cxnSpLocks noChangeAspect="1"/>
          </p:cNvCxnSpPr>
          <p:nvPr/>
        </p:nvCxnSpPr>
        <p:spPr>
          <a:xfrm>
            <a:off x="7351808" y="2212877"/>
            <a:ext cx="17574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cxnSpLocks noChangeAspect="1"/>
          </p:cNvCxnSpPr>
          <p:nvPr/>
        </p:nvCxnSpPr>
        <p:spPr>
          <a:xfrm>
            <a:off x="6688586" y="2678932"/>
            <a:ext cx="173303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D28F296-0EDF-C84F-8182-BCDF6F9ABD91}"/>
              </a:ext>
            </a:extLst>
          </p:cNvPr>
          <p:cNvGrpSpPr/>
          <p:nvPr/>
        </p:nvGrpSpPr>
        <p:grpSpPr>
          <a:xfrm>
            <a:off x="1109278" y="3528164"/>
            <a:ext cx="7071119" cy="754566"/>
            <a:chOff x="1865600" y="3564029"/>
            <a:chExt cx="7071119" cy="754566"/>
          </a:xfrm>
        </p:grpSpPr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2524C401-36E7-DF48-B382-64CD66C6C9CD}"/>
                </a:ext>
              </a:extLst>
            </p:cNvPr>
            <p:cNvSpPr/>
            <p:nvPr/>
          </p:nvSpPr>
          <p:spPr>
            <a:xfrm>
              <a:off x="1865600" y="3564029"/>
              <a:ext cx="7071119" cy="748835"/>
            </a:xfrm>
            <a:prstGeom prst="roundRect">
              <a:avLst>
                <a:gd name="adj" fmla="val 10035"/>
              </a:avLst>
            </a:prstGeom>
            <a:solidFill>
              <a:schemeClr val="accent4">
                <a:lumMod val="75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 b="1" cap="all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3C43FDE-5F95-6F43-986A-B2DCF3B949B7}"/>
                </a:ext>
              </a:extLst>
            </p:cNvPr>
            <p:cNvGrpSpPr/>
            <p:nvPr/>
          </p:nvGrpSpPr>
          <p:grpSpPr>
            <a:xfrm>
              <a:off x="6309310" y="3636513"/>
              <a:ext cx="592135" cy="618145"/>
              <a:chOff x="5967546" y="3864760"/>
              <a:chExt cx="592135" cy="618145"/>
            </a:xfrm>
          </p:grpSpPr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731015AD-6B90-214E-9512-E675A559C41C}"/>
                  </a:ext>
                </a:extLst>
              </p:cNvPr>
              <p:cNvSpPr txBox="1"/>
              <p:nvPr/>
            </p:nvSpPr>
            <p:spPr>
              <a:xfrm>
                <a:off x="6012945" y="4340723"/>
                <a:ext cx="501338" cy="142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800" b="1" cap="all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cs typeface="Calibri"/>
                  </a:rPr>
                  <a:t>SaaS</a:t>
                </a:r>
                <a:endParaRPr lang="en-US" sz="700" b="1" cap="all" dirty="0">
                  <a:solidFill>
                    <a:schemeClr val="accent5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BD788CCC-02BA-8B49-B407-F22C71852171}"/>
                  </a:ext>
                </a:extLst>
              </p:cNvPr>
              <p:cNvGrpSpPr/>
              <p:nvPr/>
            </p:nvGrpSpPr>
            <p:grpSpPr>
              <a:xfrm>
                <a:off x="5967546" y="3864760"/>
                <a:ext cx="592135" cy="460979"/>
                <a:chOff x="4628285" y="3570007"/>
                <a:chExt cx="910634" cy="708931"/>
              </a:xfrm>
            </p:grpSpPr>
            <p:pic>
              <p:nvPicPr>
                <p:cNvPr id="242" name="Picture 241">
                  <a:extLst>
                    <a:ext uri="{FF2B5EF4-FFF2-40B4-BE49-F238E27FC236}">
                      <a16:creationId xmlns:a16="http://schemas.microsoft.com/office/drawing/2014/main" id="{BA72DA21-5AFF-5B4C-ADAC-9EA63084E3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8">
                  <a:grayscl/>
                  <a:alphaModFix amt="70000"/>
                  <a:extLst>
                    <a:ext uri="{BEBA8EAE-BF5A-486C-A8C5-ECC9F3942E4B}">
                      <a14:imgProps xmlns:a14="http://schemas.microsoft.com/office/drawing/2010/main">
                        <a14:imgLayer r:embed="rId49">
                          <a14:imgEffect>
                            <a14:brightnessContrast bright="100000" contrast="-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4938" b="13475"/>
                <a:stretch/>
              </p:blipFill>
              <p:spPr>
                <a:xfrm>
                  <a:off x="4628285" y="3570007"/>
                  <a:ext cx="910634" cy="708931"/>
                </a:xfrm>
                <a:prstGeom prst="rect">
                  <a:avLst/>
                </a:prstGeom>
              </p:spPr>
            </p:pic>
            <p:pic>
              <p:nvPicPr>
                <p:cNvPr id="243" name="Picture 242">
                  <a:extLst>
                    <a:ext uri="{FF2B5EF4-FFF2-40B4-BE49-F238E27FC236}">
                      <a16:creationId xmlns:a16="http://schemas.microsoft.com/office/drawing/2014/main" id="{A9559563-A8CB-8F4D-BCF0-489B6CD6FE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0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69598" y="3780180"/>
                  <a:ext cx="195359" cy="195359"/>
                </a:xfrm>
                <a:prstGeom prst="rect">
                  <a:avLst/>
                </a:prstGeom>
              </p:spPr>
            </p:pic>
            <p:pic>
              <p:nvPicPr>
                <p:cNvPr id="244" name="Picture 243">
                  <a:extLst>
                    <a:ext uri="{FF2B5EF4-FFF2-40B4-BE49-F238E27FC236}">
                      <a16:creationId xmlns:a16="http://schemas.microsoft.com/office/drawing/2014/main" id="{733B40EC-D044-7544-AF84-2B54072506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25981" y="3780180"/>
                  <a:ext cx="195359" cy="195359"/>
                </a:xfrm>
                <a:prstGeom prst="rect">
                  <a:avLst/>
                </a:prstGeom>
              </p:spPr>
            </p:pic>
            <p:pic>
              <p:nvPicPr>
                <p:cNvPr id="245" name="Picture 244">
                  <a:extLst>
                    <a:ext uri="{FF2B5EF4-FFF2-40B4-BE49-F238E27FC236}">
                      <a16:creationId xmlns:a16="http://schemas.microsoft.com/office/drawing/2014/main" id="{3A991896-D1E0-8A4A-ACB1-DF04EC42E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0981" y="3806561"/>
                  <a:ext cx="195359" cy="195359"/>
                </a:xfrm>
                <a:prstGeom prst="rect">
                  <a:avLst/>
                </a:prstGeom>
              </p:spPr>
            </p:pic>
            <p:pic>
              <p:nvPicPr>
                <p:cNvPr id="246" name="Picture 245">
                  <a:extLst>
                    <a:ext uri="{FF2B5EF4-FFF2-40B4-BE49-F238E27FC236}">
                      <a16:creationId xmlns:a16="http://schemas.microsoft.com/office/drawing/2014/main" id="{0B410859-5C5B-8844-8779-25F8947A39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87185" y="3999818"/>
                  <a:ext cx="195359" cy="195358"/>
                </a:xfrm>
                <a:prstGeom prst="rect">
                  <a:avLst/>
                </a:prstGeom>
              </p:spPr>
            </p:pic>
            <p:pic>
              <p:nvPicPr>
                <p:cNvPr id="247" name="Picture 246">
                  <a:extLst>
                    <a:ext uri="{FF2B5EF4-FFF2-40B4-BE49-F238E27FC236}">
                      <a16:creationId xmlns:a16="http://schemas.microsoft.com/office/drawing/2014/main" id="{8E0F7074-70E6-3949-8944-D1AC1667B2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08395" y="3992653"/>
                  <a:ext cx="229643" cy="229644"/>
                </a:xfrm>
                <a:prstGeom prst="rect">
                  <a:avLst/>
                </a:prstGeom>
              </p:spPr>
            </p:pic>
            <p:pic>
              <p:nvPicPr>
                <p:cNvPr id="248" name="Picture 247">
                  <a:extLst>
                    <a:ext uri="{FF2B5EF4-FFF2-40B4-BE49-F238E27FC236}">
                      <a16:creationId xmlns:a16="http://schemas.microsoft.com/office/drawing/2014/main" id="{1D3D26CF-499B-D644-9092-6BA0C6D980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26660" y="3971067"/>
                  <a:ext cx="221745" cy="22174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C980AEDE-7D97-2640-916F-38699BB176AF}"/>
                </a:ext>
              </a:extLst>
            </p:cNvPr>
            <p:cNvGrpSpPr/>
            <p:nvPr/>
          </p:nvGrpSpPr>
          <p:grpSpPr>
            <a:xfrm>
              <a:off x="7196638" y="3720737"/>
              <a:ext cx="712484" cy="559733"/>
              <a:chOff x="6728147" y="3948984"/>
              <a:chExt cx="712484" cy="559733"/>
            </a:xfrm>
          </p:grpSpPr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B5A095B4-9F3E-1444-B942-48613F320D12}"/>
                  </a:ext>
                </a:extLst>
              </p:cNvPr>
              <p:cNvSpPr txBox="1"/>
              <p:nvPr/>
            </p:nvSpPr>
            <p:spPr>
              <a:xfrm>
                <a:off x="6728147" y="4314912"/>
                <a:ext cx="712484" cy="19380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800" b="1" cap="all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cs typeface="Calibri"/>
                  </a:rPr>
                  <a:t>MOBILE USERS</a:t>
                </a:r>
                <a:endParaRPr lang="en-US" sz="700" b="1" cap="all" dirty="0">
                  <a:solidFill>
                    <a:schemeClr val="accent5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73748F4D-40AF-5D49-922E-A3F57D4E78A1}"/>
                  </a:ext>
                </a:extLst>
              </p:cNvPr>
              <p:cNvGrpSpPr/>
              <p:nvPr/>
            </p:nvGrpSpPr>
            <p:grpSpPr>
              <a:xfrm>
                <a:off x="6829520" y="3948984"/>
                <a:ext cx="509737" cy="292531"/>
                <a:chOff x="388690" y="1449942"/>
                <a:chExt cx="1335701" cy="766539"/>
              </a:xfrm>
            </p:grpSpPr>
            <p:pic>
              <p:nvPicPr>
                <p:cNvPr id="237" name="Picture 236">
                  <a:extLst>
                    <a:ext uri="{FF2B5EF4-FFF2-40B4-BE49-F238E27FC236}">
                      <a16:creationId xmlns:a16="http://schemas.microsoft.com/office/drawing/2014/main" id="{5DB03946-0964-F54A-AF5B-02D3D03BD9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8690" y="1689871"/>
                  <a:ext cx="523557" cy="523557"/>
                </a:xfrm>
                <a:prstGeom prst="rect">
                  <a:avLst/>
                </a:prstGeom>
              </p:spPr>
            </p:pic>
            <p:pic>
              <p:nvPicPr>
                <p:cNvPr id="238" name="Picture 237">
                  <a:extLst>
                    <a:ext uri="{FF2B5EF4-FFF2-40B4-BE49-F238E27FC236}">
                      <a16:creationId xmlns:a16="http://schemas.microsoft.com/office/drawing/2014/main" id="{06FB2F5A-351C-9749-BA25-76B6340D47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7852" y="1449942"/>
                  <a:ext cx="766539" cy="766539"/>
                </a:xfrm>
                <a:prstGeom prst="rect">
                  <a:avLst/>
                </a:prstGeom>
              </p:spPr>
            </p:pic>
            <p:pic>
              <p:nvPicPr>
                <p:cNvPr id="239" name="Picture 238">
                  <a:extLst>
                    <a:ext uri="{FF2B5EF4-FFF2-40B4-BE49-F238E27FC236}">
                      <a16:creationId xmlns:a16="http://schemas.microsoft.com/office/drawing/2014/main" id="{A06BF8C7-084C-DC41-94B0-C60BF16CE9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4267" y="1576574"/>
                  <a:ext cx="633504" cy="63350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3168CC2A-4BEA-7447-98B6-572B23D7F41C}"/>
                </a:ext>
              </a:extLst>
            </p:cNvPr>
            <p:cNvGrpSpPr/>
            <p:nvPr/>
          </p:nvGrpSpPr>
          <p:grpSpPr>
            <a:xfrm>
              <a:off x="5277799" y="3636513"/>
              <a:ext cx="736318" cy="627019"/>
              <a:chOff x="5000476" y="3864760"/>
              <a:chExt cx="736318" cy="627019"/>
            </a:xfrm>
          </p:grpSpPr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F1A48DAC-0BBB-8A48-AF56-3A2C52224869}"/>
                  </a:ext>
                </a:extLst>
              </p:cNvPr>
              <p:cNvSpPr txBox="1"/>
              <p:nvPr/>
            </p:nvSpPr>
            <p:spPr>
              <a:xfrm>
                <a:off x="5000476" y="4331849"/>
                <a:ext cx="713500" cy="1599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800" b="1" cap="all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cs typeface="Calibri"/>
                  </a:rPr>
                  <a:t>Public Cloud </a:t>
                </a:r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093D9DA6-5ABF-BA4A-AFC9-223C1174F64F}"/>
                  </a:ext>
                </a:extLst>
              </p:cNvPr>
              <p:cNvGrpSpPr/>
              <p:nvPr/>
            </p:nvGrpSpPr>
            <p:grpSpPr>
              <a:xfrm>
                <a:off x="5049726" y="3864760"/>
                <a:ext cx="687068" cy="460978"/>
                <a:chOff x="3376748" y="3570008"/>
                <a:chExt cx="1056630" cy="708930"/>
              </a:xfrm>
            </p:grpSpPr>
            <p:pic>
              <p:nvPicPr>
                <p:cNvPr id="231" name="Picture 230">
                  <a:extLst>
                    <a:ext uri="{FF2B5EF4-FFF2-40B4-BE49-F238E27FC236}">
                      <a16:creationId xmlns:a16="http://schemas.microsoft.com/office/drawing/2014/main" id="{BA02C087-D68B-FB49-8AE7-198DDD6622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9">
                  <a:alphaModFix amt="70000"/>
                  <a:extLst>
                    <a:ext uri="{BEBA8EAE-BF5A-486C-A8C5-ECC9F3942E4B}">
                      <a14:imgProps xmlns:a14="http://schemas.microsoft.com/office/drawing/2010/main">
                        <a14:imgLayer r:embed="rId60">
                          <a14:imgEffect>
                            <a14:saturation sat="0"/>
                          </a14:imgEffect>
                          <a14:imgEffect>
                            <a14:brightnessContrast bright="100000" contrast="-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5059" b="15934"/>
                <a:stretch/>
              </p:blipFill>
              <p:spPr>
                <a:xfrm>
                  <a:off x="3376748" y="3570008"/>
                  <a:ext cx="938386" cy="708930"/>
                </a:xfrm>
                <a:prstGeom prst="rect">
                  <a:avLst/>
                </a:prstGeom>
              </p:spPr>
            </p:pic>
            <p:pic>
              <p:nvPicPr>
                <p:cNvPr id="232" name="Picture 231">
                  <a:extLst>
                    <a:ext uri="{FF2B5EF4-FFF2-40B4-BE49-F238E27FC236}">
                      <a16:creationId xmlns:a16="http://schemas.microsoft.com/office/drawing/2014/main" id="{FE0F8B73-6016-9D46-AAFE-A16CFFC0E3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1" cstate="print">
                  <a:grayscl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577" y="3987330"/>
                  <a:ext cx="479082" cy="191633"/>
                </a:xfrm>
                <a:prstGeom prst="rect">
                  <a:avLst/>
                </a:prstGeom>
              </p:spPr>
            </p:pic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62584C37-4C40-4043-B6DD-A2B8AC99C9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2" cstate="print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63">
                          <a14:imgEffect>
                            <a14:brightnessContrast bright="-43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074" y="3688361"/>
                  <a:ext cx="581893" cy="194964"/>
                </a:xfrm>
                <a:prstGeom prst="rect">
                  <a:avLst/>
                </a:prstGeom>
              </p:spPr>
            </p:pic>
            <p:pic>
              <p:nvPicPr>
                <p:cNvPr id="234" name="Picture 233">
                  <a:extLst>
                    <a:ext uri="{FF2B5EF4-FFF2-40B4-BE49-F238E27FC236}">
                      <a16:creationId xmlns:a16="http://schemas.microsoft.com/office/drawing/2014/main" id="{0842671C-BA3B-EE45-AED7-887FFBC5AE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4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5">
                          <a14:imgEffect>
                            <a14:colorTemperature colorTemp="112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9398" y="3709860"/>
                  <a:ext cx="563980" cy="34845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80A84251-2C64-CA45-AE07-876676733E3A}"/>
                </a:ext>
              </a:extLst>
            </p:cNvPr>
            <p:cNvGrpSpPr/>
            <p:nvPr/>
          </p:nvGrpSpPr>
          <p:grpSpPr>
            <a:xfrm>
              <a:off x="8204316" y="3667418"/>
              <a:ext cx="399168" cy="595437"/>
              <a:chOff x="8179785" y="3895665"/>
              <a:chExt cx="399168" cy="595437"/>
            </a:xfrm>
          </p:grpSpPr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EA4CB7DB-2BCE-F641-AA65-E74AD1ABDE70}"/>
                  </a:ext>
                </a:extLst>
              </p:cNvPr>
              <p:cNvSpPr txBox="1"/>
              <p:nvPr/>
            </p:nvSpPr>
            <p:spPr>
              <a:xfrm>
                <a:off x="8189078" y="4332527"/>
                <a:ext cx="380581" cy="15857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800" b="1" cap="all" dirty="0" err="1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cs typeface="Calibri"/>
                  </a:rPr>
                  <a:t>IoT</a:t>
                </a:r>
                <a:endParaRPr lang="en-US" sz="700" b="1" cap="all" dirty="0">
                  <a:solidFill>
                    <a:schemeClr val="accent5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E39EC202-D96D-E946-AC27-F8C4DF0BF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9785" y="3895665"/>
                <a:ext cx="399168" cy="399168"/>
              </a:xfrm>
              <a:prstGeom prst="rect">
                <a:avLst/>
              </a:prstGeom>
            </p:spPr>
          </p:pic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3D32468-BB88-724C-9288-118103BD31F8}"/>
                </a:ext>
              </a:extLst>
            </p:cNvPr>
            <p:cNvGrpSpPr/>
            <p:nvPr/>
          </p:nvGrpSpPr>
          <p:grpSpPr>
            <a:xfrm>
              <a:off x="2251718" y="3640543"/>
              <a:ext cx="713501" cy="617508"/>
              <a:chOff x="2227187" y="3868790"/>
              <a:chExt cx="713501" cy="617508"/>
            </a:xfrm>
          </p:grpSpPr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4949AA7E-CAF4-2548-9B0F-8C5EE96F7AF6}"/>
                  </a:ext>
                </a:extLst>
              </p:cNvPr>
              <p:cNvSpPr txBox="1"/>
              <p:nvPr/>
            </p:nvSpPr>
            <p:spPr>
              <a:xfrm>
                <a:off x="2227187" y="4337330"/>
                <a:ext cx="713501" cy="14896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800" b="1" cap="all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cs typeface="Calibri"/>
                  </a:rPr>
                  <a:t>Headquarters</a:t>
                </a:r>
              </a:p>
            </p:txBody>
          </p:sp>
          <p:pic>
            <p:nvPicPr>
              <p:cNvPr id="226" name="Picture 225">
                <a:extLst>
                  <a:ext uri="{FF2B5EF4-FFF2-40B4-BE49-F238E27FC236}">
                    <a16:creationId xmlns:a16="http://schemas.microsoft.com/office/drawing/2014/main" id="{5D183A28-1430-864F-9F1B-4709040A1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7478" y="3868790"/>
                <a:ext cx="452919" cy="452919"/>
              </a:xfrm>
              <a:prstGeom prst="rect">
                <a:avLst/>
              </a:prstGeom>
            </p:spPr>
          </p:pic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C70D8091-A45D-3948-814A-80E565CD49FD}"/>
                </a:ext>
              </a:extLst>
            </p:cNvPr>
            <p:cNvGrpSpPr/>
            <p:nvPr/>
          </p:nvGrpSpPr>
          <p:grpSpPr>
            <a:xfrm>
              <a:off x="3260412" y="3706197"/>
              <a:ext cx="713501" cy="545782"/>
              <a:chOff x="3174720" y="3934444"/>
              <a:chExt cx="713501" cy="545782"/>
            </a:xfrm>
          </p:grpSpPr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7214CFC9-C257-B14D-AF2E-64D990E27037}"/>
                  </a:ext>
                </a:extLst>
              </p:cNvPr>
              <p:cNvSpPr txBox="1"/>
              <p:nvPr/>
            </p:nvSpPr>
            <p:spPr>
              <a:xfrm>
                <a:off x="3174720" y="4343403"/>
                <a:ext cx="713501" cy="136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800" b="1" cap="all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cs typeface="Calibri"/>
                  </a:rPr>
                  <a:t>Branch Offices</a:t>
                </a:r>
              </a:p>
            </p:txBody>
          </p: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DDBDF04F-ABE0-DB44-9625-A4479D680C25}"/>
                  </a:ext>
                </a:extLst>
              </p:cNvPr>
              <p:cNvGrpSpPr/>
              <p:nvPr/>
            </p:nvGrpSpPr>
            <p:grpSpPr>
              <a:xfrm>
                <a:off x="3339086" y="3934444"/>
                <a:ext cx="384770" cy="321611"/>
                <a:chOff x="1227834" y="3554405"/>
                <a:chExt cx="905381" cy="756766"/>
              </a:xfrm>
            </p:grpSpPr>
            <p:pic>
              <p:nvPicPr>
                <p:cNvPr id="223" name="Picture 222">
                  <a:extLst>
                    <a:ext uri="{FF2B5EF4-FFF2-40B4-BE49-F238E27FC236}">
                      <a16:creationId xmlns:a16="http://schemas.microsoft.com/office/drawing/2014/main" id="{76825472-4806-8F44-924F-AC0EDABFA0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396" t="51508" r="36529" b="6966"/>
                <a:stretch/>
              </p:blipFill>
              <p:spPr>
                <a:xfrm>
                  <a:off x="1227834" y="3798533"/>
                  <a:ext cx="519419" cy="512638"/>
                </a:xfrm>
                <a:prstGeom prst="rect">
                  <a:avLst/>
                </a:prstGeom>
              </p:spPr>
            </p:pic>
            <p:pic>
              <p:nvPicPr>
                <p:cNvPr id="224" name="Picture 223">
                  <a:extLst>
                    <a:ext uri="{FF2B5EF4-FFF2-40B4-BE49-F238E27FC236}">
                      <a16:creationId xmlns:a16="http://schemas.microsoft.com/office/drawing/2014/main" id="{F646DFDA-A2E7-E640-8BD2-8D6D996AF8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384" t="33398" r="33882" b="6559"/>
                <a:stretch/>
              </p:blipFill>
              <p:spPr>
                <a:xfrm>
                  <a:off x="1605654" y="3554405"/>
                  <a:ext cx="527561" cy="74123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06963C26-129F-924B-93E4-70489F2B9246}"/>
                </a:ext>
              </a:extLst>
            </p:cNvPr>
            <p:cNvGrpSpPr/>
            <p:nvPr/>
          </p:nvGrpSpPr>
          <p:grpSpPr>
            <a:xfrm>
              <a:off x="4269106" y="3662111"/>
              <a:ext cx="713500" cy="656484"/>
              <a:chOff x="4088355" y="3890358"/>
              <a:chExt cx="713500" cy="656484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2FDDA71-9AAC-BE49-90F9-6552A0C866C9}"/>
                  </a:ext>
                </a:extLst>
              </p:cNvPr>
              <p:cNvSpPr txBox="1"/>
              <p:nvPr/>
            </p:nvSpPr>
            <p:spPr>
              <a:xfrm>
                <a:off x="4088355" y="4276786"/>
                <a:ext cx="713500" cy="270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800" b="1" cap="all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cs typeface="Calibri"/>
                  </a:rPr>
                  <a:t>Data Center/ Private Cloud</a:t>
                </a:r>
              </a:p>
            </p:txBody>
          </p: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B002C4F5-5C2F-AE44-881D-9C7B403EF3BC}"/>
                  </a:ext>
                </a:extLst>
              </p:cNvPr>
              <p:cNvGrpSpPr/>
              <p:nvPr/>
            </p:nvGrpSpPr>
            <p:grpSpPr>
              <a:xfrm>
                <a:off x="4222201" y="3890358"/>
                <a:ext cx="445808" cy="409783"/>
                <a:chOff x="2370333" y="3593960"/>
                <a:chExt cx="826531" cy="759741"/>
              </a:xfrm>
            </p:grpSpPr>
            <p:pic>
              <p:nvPicPr>
                <p:cNvPr id="200" name="Picture 199">
                  <a:extLst>
                    <a:ext uri="{FF2B5EF4-FFF2-40B4-BE49-F238E27FC236}">
                      <a16:creationId xmlns:a16="http://schemas.microsoft.com/office/drawing/2014/main" id="{F4458E98-E90E-D442-9991-9756EE621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0333" y="3593960"/>
                  <a:ext cx="633585" cy="633585"/>
                </a:xfrm>
                <a:prstGeom prst="rect">
                  <a:avLst/>
                </a:prstGeom>
              </p:spPr>
            </p:pic>
            <p:pic>
              <p:nvPicPr>
                <p:cNvPr id="220" name="Picture 219">
                  <a:extLst>
                    <a:ext uri="{FF2B5EF4-FFF2-40B4-BE49-F238E27FC236}">
                      <a16:creationId xmlns:a16="http://schemas.microsoft.com/office/drawing/2014/main" id="{4F1368AB-B448-B649-9983-E43EF1815B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3279" y="3720116"/>
                  <a:ext cx="633585" cy="63358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3285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0DD68-5916-A047-9A74-F46BA37F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 of Compromise vs Indicators of Attack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1BFB7C-2F57-3444-B4CA-5147260D06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CA60-2B53-4F4B-9B5D-BDFFCE129C5C}" type="slidenum">
              <a:rPr lang="en-US" altLang="en-US" smtClean="0"/>
              <a:pPr/>
              <a:t>13</a:t>
            </a:fld>
            <a:r>
              <a:rPr lang="en-US" altLang="en-US"/>
              <a:t>  |  © 2017, Palo Alto Networks. All Rights Reserved. </a:t>
            </a:r>
            <a:endParaRPr lang="en-US" alt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54CCA2-DD05-BB42-B4E9-3D04FEFF2F55}"/>
              </a:ext>
            </a:extLst>
          </p:cNvPr>
          <p:cNvSpPr/>
          <p:nvPr/>
        </p:nvSpPr>
        <p:spPr>
          <a:xfrm>
            <a:off x="3686986" y="1156395"/>
            <a:ext cx="1190847" cy="1169581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IP Address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4B2C9A-06DD-274D-850F-0E5DC16D7AA9}"/>
              </a:ext>
            </a:extLst>
          </p:cNvPr>
          <p:cNvSpPr/>
          <p:nvPr/>
        </p:nvSpPr>
        <p:spPr>
          <a:xfrm>
            <a:off x="4877833" y="2754370"/>
            <a:ext cx="1190847" cy="1169581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URL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1F429B-0293-3A47-915E-B5220C7A24A5}"/>
              </a:ext>
            </a:extLst>
          </p:cNvPr>
          <p:cNvSpPr/>
          <p:nvPr/>
        </p:nvSpPr>
        <p:spPr>
          <a:xfrm>
            <a:off x="2597887" y="2754371"/>
            <a:ext cx="1190847" cy="1169581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MD5 Hash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AC9FED0A-9A89-4647-9B52-D27F47BBFA5D}"/>
              </a:ext>
            </a:extLst>
          </p:cNvPr>
          <p:cNvSpPr/>
          <p:nvPr/>
        </p:nvSpPr>
        <p:spPr>
          <a:xfrm>
            <a:off x="3408769" y="1946297"/>
            <a:ext cx="1747283" cy="1392865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Attack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6C592A-F2E6-A141-8F94-25D8B1CCA92C}"/>
              </a:ext>
            </a:extLst>
          </p:cNvPr>
          <p:cNvGrpSpPr/>
          <p:nvPr/>
        </p:nvGrpSpPr>
        <p:grpSpPr>
          <a:xfrm>
            <a:off x="2502104" y="1456095"/>
            <a:ext cx="954861" cy="789901"/>
            <a:chOff x="4616598" y="858145"/>
            <a:chExt cx="3470793" cy="276755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F3543DA-34E3-0340-AE7E-F40FC3EEF813}"/>
                </a:ext>
              </a:extLst>
            </p:cNvPr>
            <p:cNvSpPr/>
            <p:nvPr/>
          </p:nvSpPr>
          <p:spPr>
            <a:xfrm>
              <a:off x="5705697" y="858145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41A9100-0BE9-3E45-876F-D644B60FCEDF}"/>
                </a:ext>
              </a:extLst>
            </p:cNvPr>
            <p:cNvSpPr/>
            <p:nvPr/>
          </p:nvSpPr>
          <p:spPr>
            <a:xfrm>
              <a:off x="6896544" y="2456120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D405FE5-58C3-3242-9B3E-6E3F383C126F}"/>
                </a:ext>
              </a:extLst>
            </p:cNvPr>
            <p:cNvSpPr/>
            <p:nvPr/>
          </p:nvSpPr>
          <p:spPr>
            <a:xfrm>
              <a:off x="4616598" y="2456121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33CE129A-A41C-4147-BFFF-3BB69A40E491}"/>
                </a:ext>
              </a:extLst>
            </p:cNvPr>
            <p:cNvSpPr/>
            <p:nvPr/>
          </p:nvSpPr>
          <p:spPr>
            <a:xfrm>
              <a:off x="5427480" y="1648047"/>
              <a:ext cx="1747283" cy="139286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D9135D-AB35-2E49-9129-023ACDB8FAFB}"/>
              </a:ext>
            </a:extLst>
          </p:cNvPr>
          <p:cNvGrpSpPr/>
          <p:nvPr/>
        </p:nvGrpSpPr>
        <p:grpSpPr>
          <a:xfrm>
            <a:off x="318968" y="2344528"/>
            <a:ext cx="954861" cy="789901"/>
            <a:chOff x="4616598" y="858145"/>
            <a:chExt cx="3470793" cy="276755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D873BC6-0FC0-1940-A71F-4CA29A1EF5C0}"/>
                </a:ext>
              </a:extLst>
            </p:cNvPr>
            <p:cNvSpPr/>
            <p:nvPr/>
          </p:nvSpPr>
          <p:spPr>
            <a:xfrm>
              <a:off x="5705697" y="858145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9137E08-AF9F-8A49-BDB4-6872E6D5AA72}"/>
                </a:ext>
              </a:extLst>
            </p:cNvPr>
            <p:cNvSpPr/>
            <p:nvPr/>
          </p:nvSpPr>
          <p:spPr>
            <a:xfrm>
              <a:off x="6896544" y="2456120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675EF57-03D9-3A4F-89E6-DF4D43CFCCA3}"/>
                </a:ext>
              </a:extLst>
            </p:cNvPr>
            <p:cNvSpPr/>
            <p:nvPr/>
          </p:nvSpPr>
          <p:spPr>
            <a:xfrm>
              <a:off x="4616598" y="2456121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6142583A-8E20-654D-A404-A1BCA9A2C727}"/>
                </a:ext>
              </a:extLst>
            </p:cNvPr>
            <p:cNvSpPr/>
            <p:nvPr/>
          </p:nvSpPr>
          <p:spPr>
            <a:xfrm>
              <a:off x="5427480" y="1648047"/>
              <a:ext cx="1747283" cy="139286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96CCF7-E464-444F-8F30-4A9EB3D58A6E}"/>
              </a:ext>
            </a:extLst>
          </p:cNvPr>
          <p:cNvGrpSpPr/>
          <p:nvPr/>
        </p:nvGrpSpPr>
        <p:grpSpPr>
          <a:xfrm>
            <a:off x="1683624" y="577750"/>
            <a:ext cx="954861" cy="789901"/>
            <a:chOff x="4616598" y="858145"/>
            <a:chExt cx="3470793" cy="276755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9377621-7727-C941-8C7D-9A45673E4615}"/>
                </a:ext>
              </a:extLst>
            </p:cNvPr>
            <p:cNvSpPr/>
            <p:nvPr/>
          </p:nvSpPr>
          <p:spPr>
            <a:xfrm>
              <a:off x="5705697" y="858145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555342-2C45-B349-810F-D242693AF109}"/>
                </a:ext>
              </a:extLst>
            </p:cNvPr>
            <p:cNvSpPr/>
            <p:nvPr/>
          </p:nvSpPr>
          <p:spPr>
            <a:xfrm>
              <a:off x="6896544" y="2456120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58212C-DB13-9847-BDC6-F54DE97A67CF}"/>
                </a:ext>
              </a:extLst>
            </p:cNvPr>
            <p:cNvSpPr/>
            <p:nvPr/>
          </p:nvSpPr>
          <p:spPr>
            <a:xfrm>
              <a:off x="4616598" y="2456121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67FCABBC-1193-214F-84AB-DB74E8620048}"/>
                </a:ext>
              </a:extLst>
            </p:cNvPr>
            <p:cNvSpPr/>
            <p:nvPr/>
          </p:nvSpPr>
          <p:spPr>
            <a:xfrm>
              <a:off x="5427480" y="1648047"/>
              <a:ext cx="1747283" cy="139286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B9D689-937A-3742-85B8-001FBCE8AD47}"/>
              </a:ext>
            </a:extLst>
          </p:cNvPr>
          <p:cNvGrpSpPr/>
          <p:nvPr/>
        </p:nvGrpSpPr>
        <p:grpSpPr>
          <a:xfrm>
            <a:off x="1392552" y="1576186"/>
            <a:ext cx="954861" cy="789901"/>
            <a:chOff x="4616598" y="858145"/>
            <a:chExt cx="3470793" cy="276755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C2EA6F-ACD8-1D43-BA37-8220B197B18C}"/>
                </a:ext>
              </a:extLst>
            </p:cNvPr>
            <p:cNvSpPr/>
            <p:nvPr/>
          </p:nvSpPr>
          <p:spPr>
            <a:xfrm>
              <a:off x="5705697" y="858145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31D6FE7-3849-8348-90A0-5577B42167EB}"/>
                </a:ext>
              </a:extLst>
            </p:cNvPr>
            <p:cNvSpPr/>
            <p:nvPr/>
          </p:nvSpPr>
          <p:spPr>
            <a:xfrm>
              <a:off x="6896544" y="2456120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D6B58CB-C087-7040-985B-472300370DD9}"/>
                </a:ext>
              </a:extLst>
            </p:cNvPr>
            <p:cNvSpPr/>
            <p:nvPr/>
          </p:nvSpPr>
          <p:spPr>
            <a:xfrm>
              <a:off x="4616598" y="2456121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68A327A8-55CE-EC4F-9C02-61319B8386ED}"/>
                </a:ext>
              </a:extLst>
            </p:cNvPr>
            <p:cNvSpPr/>
            <p:nvPr/>
          </p:nvSpPr>
          <p:spPr>
            <a:xfrm>
              <a:off x="5427480" y="1648047"/>
              <a:ext cx="1747283" cy="139286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F93DDE-FCA1-FE43-9BA9-59FDD2A588BD}"/>
              </a:ext>
            </a:extLst>
          </p:cNvPr>
          <p:cNvGrpSpPr/>
          <p:nvPr/>
        </p:nvGrpSpPr>
        <p:grpSpPr>
          <a:xfrm>
            <a:off x="5426279" y="664015"/>
            <a:ext cx="954861" cy="789901"/>
            <a:chOff x="4616598" y="858145"/>
            <a:chExt cx="3470793" cy="276755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0E6DA7E-F944-1649-AA9A-F2D8DC0B52E9}"/>
                </a:ext>
              </a:extLst>
            </p:cNvPr>
            <p:cNvSpPr/>
            <p:nvPr/>
          </p:nvSpPr>
          <p:spPr>
            <a:xfrm>
              <a:off x="5705697" y="858145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1772138-755F-3142-A1BE-619E97FE0B31}"/>
                </a:ext>
              </a:extLst>
            </p:cNvPr>
            <p:cNvSpPr/>
            <p:nvPr/>
          </p:nvSpPr>
          <p:spPr>
            <a:xfrm>
              <a:off x="6896544" y="2456120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F54333D-F80C-8B4E-A953-49190DDD6E7A}"/>
                </a:ext>
              </a:extLst>
            </p:cNvPr>
            <p:cNvSpPr/>
            <p:nvPr/>
          </p:nvSpPr>
          <p:spPr>
            <a:xfrm>
              <a:off x="4616598" y="2456121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C1754CAF-B970-4448-B013-857D4DEC3066}"/>
                </a:ext>
              </a:extLst>
            </p:cNvPr>
            <p:cNvSpPr/>
            <p:nvPr/>
          </p:nvSpPr>
          <p:spPr>
            <a:xfrm>
              <a:off x="5427480" y="1648047"/>
              <a:ext cx="1747283" cy="139286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CC9B181-D3A1-644C-9433-BCB2207E3ACE}"/>
              </a:ext>
            </a:extLst>
          </p:cNvPr>
          <p:cNvGrpSpPr/>
          <p:nvPr/>
        </p:nvGrpSpPr>
        <p:grpSpPr>
          <a:xfrm>
            <a:off x="5991051" y="1735103"/>
            <a:ext cx="954861" cy="789901"/>
            <a:chOff x="4616598" y="858145"/>
            <a:chExt cx="3470793" cy="276755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8006430-041E-FB4A-9016-6FAFE0823BDB}"/>
                </a:ext>
              </a:extLst>
            </p:cNvPr>
            <p:cNvSpPr/>
            <p:nvPr/>
          </p:nvSpPr>
          <p:spPr>
            <a:xfrm>
              <a:off x="5705697" y="858145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A4BD934-ECBA-D042-B2C9-68497E094590}"/>
                </a:ext>
              </a:extLst>
            </p:cNvPr>
            <p:cNvSpPr/>
            <p:nvPr/>
          </p:nvSpPr>
          <p:spPr>
            <a:xfrm>
              <a:off x="6896544" y="2456120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4E8318B-13B0-D340-B080-EF53AF0367B0}"/>
                </a:ext>
              </a:extLst>
            </p:cNvPr>
            <p:cNvSpPr/>
            <p:nvPr/>
          </p:nvSpPr>
          <p:spPr>
            <a:xfrm>
              <a:off x="4616598" y="2456121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C585DAC2-8B80-564C-9DAB-EDD314266EFB}"/>
                </a:ext>
              </a:extLst>
            </p:cNvPr>
            <p:cNvSpPr/>
            <p:nvPr/>
          </p:nvSpPr>
          <p:spPr>
            <a:xfrm>
              <a:off x="5427480" y="1648047"/>
              <a:ext cx="1747283" cy="139286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066D485-D14F-9546-A78C-82976D785F47}"/>
              </a:ext>
            </a:extLst>
          </p:cNvPr>
          <p:cNvGrpSpPr/>
          <p:nvPr/>
        </p:nvGrpSpPr>
        <p:grpSpPr>
          <a:xfrm>
            <a:off x="1611658" y="2642729"/>
            <a:ext cx="954861" cy="789901"/>
            <a:chOff x="4616598" y="858145"/>
            <a:chExt cx="3470793" cy="276755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01E14C0-AECB-AF41-87E5-A4D8972E5063}"/>
                </a:ext>
              </a:extLst>
            </p:cNvPr>
            <p:cNvSpPr/>
            <p:nvPr/>
          </p:nvSpPr>
          <p:spPr>
            <a:xfrm>
              <a:off x="5705697" y="858145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958B54D-9BD6-F64C-ADDD-35C3D44FF427}"/>
                </a:ext>
              </a:extLst>
            </p:cNvPr>
            <p:cNvSpPr/>
            <p:nvPr/>
          </p:nvSpPr>
          <p:spPr>
            <a:xfrm>
              <a:off x="6896544" y="2456120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2874473-F128-F94A-9ECC-ED1789AF869D}"/>
                </a:ext>
              </a:extLst>
            </p:cNvPr>
            <p:cNvSpPr/>
            <p:nvPr/>
          </p:nvSpPr>
          <p:spPr>
            <a:xfrm>
              <a:off x="4616598" y="2456121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21BEC0E6-9CCB-5D4D-BFA4-E9BFFFEFB56A}"/>
                </a:ext>
              </a:extLst>
            </p:cNvPr>
            <p:cNvSpPr/>
            <p:nvPr/>
          </p:nvSpPr>
          <p:spPr>
            <a:xfrm>
              <a:off x="5427480" y="1648047"/>
              <a:ext cx="1747283" cy="139286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B44593E-25AF-EE46-9E55-D0B9D4B47E0E}"/>
              </a:ext>
            </a:extLst>
          </p:cNvPr>
          <p:cNvGrpSpPr/>
          <p:nvPr/>
        </p:nvGrpSpPr>
        <p:grpSpPr>
          <a:xfrm>
            <a:off x="6782103" y="2815256"/>
            <a:ext cx="954861" cy="789901"/>
            <a:chOff x="4616598" y="858145"/>
            <a:chExt cx="3470793" cy="2767557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FD842ED-AAA6-0145-B247-3E1E4DF81C1D}"/>
                </a:ext>
              </a:extLst>
            </p:cNvPr>
            <p:cNvSpPr/>
            <p:nvPr/>
          </p:nvSpPr>
          <p:spPr>
            <a:xfrm>
              <a:off x="5705697" y="858145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483287F-266C-6341-9C47-2830AF284C52}"/>
                </a:ext>
              </a:extLst>
            </p:cNvPr>
            <p:cNvSpPr/>
            <p:nvPr/>
          </p:nvSpPr>
          <p:spPr>
            <a:xfrm>
              <a:off x="6896544" y="2456120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E9E6C8B-07D8-0540-884A-ACB410B72DB0}"/>
                </a:ext>
              </a:extLst>
            </p:cNvPr>
            <p:cNvSpPr/>
            <p:nvPr/>
          </p:nvSpPr>
          <p:spPr>
            <a:xfrm>
              <a:off x="4616598" y="2456121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riangle 47">
              <a:extLst>
                <a:ext uri="{FF2B5EF4-FFF2-40B4-BE49-F238E27FC236}">
                  <a16:creationId xmlns:a16="http://schemas.microsoft.com/office/drawing/2014/main" id="{B1E6F8FE-046B-A84D-91D9-6FADEE6EC29D}"/>
                </a:ext>
              </a:extLst>
            </p:cNvPr>
            <p:cNvSpPr/>
            <p:nvPr/>
          </p:nvSpPr>
          <p:spPr>
            <a:xfrm>
              <a:off x="5427480" y="1648047"/>
              <a:ext cx="1747283" cy="139286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B98240B-13B4-0844-88FE-A4A139CCC0B3}"/>
              </a:ext>
            </a:extLst>
          </p:cNvPr>
          <p:cNvGrpSpPr/>
          <p:nvPr/>
        </p:nvGrpSpPr>
        <p:grpSpPr>
          <a:xfrm>
            <a:off x="202480" y="1130403"/>
            <a:ext cx="954861" cy="789901"/>
            <a:chOff x="4616598" y="858145"/>
            <a:chExt cx="3470793" cy="2767557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F491B1A-736F-1544-BD41-496DCEFBAD3D}"/>
                </a:ext>
              </a:extLst>
            </p:cNvPr>
            <p:cNvSpPr/>
            <p:nvPr/>
          </p:nvSpPr>
          <p:spPr>
            <a:xfrm>
              <a:off x="5705697" y="858145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15A8957-6366-344A-A5C7-BB78F58245CE}"/>
                </a:ext>
              </a:extLst>
            </p:cNvPr>
            <p:cNvSpPr/>
            <p:nvPr/>
          </p:nvSpPr>
          <p:spPr>
            <a:xfrm>
              <a:off x="6896544" y="2456120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0A5826E-188D-8E45-B832-1A6CF54B3295}"/>
                </a:ext>
              </a:extLst>
            </p:cNvPr>
            <p:cNvSpPr/>
            <p:nvPr/>
          </p:nvSpPr>
          <p:spPr>
            <a:xfrm>
              <a:off x="4616598" y="2456121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riangle 52">
              <a:extLst>
                <a:ext uri="{FF2B5EF4-FFF2-40B4-BE49-F238E27FC236}">
                  <a16:creationId xmlns:a16="http://schemas.microsoft.com/office/drawing/2014/main" id="{1E43C368-A973-F841-A7B6-303E1C2E090C}"/>
                </a:ext>
              </a:extLst>
            </p:cNvPr>
            <p:cNvSpPr/>
            <p:nvPr/>
          </p:nvSpPr>
          <p:spPr>
            <a:xfrm>
              <a:off x="5427480" y="1648047"/>
              <a:ext cx="1747283" cy="139286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6BF8A16-0608-7C4B-B5CA-D5533CAA0AB1}"/>
              </a:ext>
            </a:extLst>
          </p:cNvPr>
          <p:cNvGrpSpPr/>
          <p:nvPr/>
        </p:nvGrpSpPr>
        <p:grpSpPr>
          <a:xfrm>
            <a:off x="227265" y="3324819"/>
            <a:ext cx="954861" cy="789901"/>
            <a:chOff x="4616598" y="858145"/>
            <a:chExt cx="3470793" cy="276755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933377F-C652-FB45-92FC-FAC57FE87582}"/>
                </a:ext>
              </a:extLst>
            </p:cNvPr>
            <p:cNvSpPr/>
            <p:nvPr/>
          </p:nvSpPr>
          <p:spPr>
            <a:xfrm>
              <a:off x="5705697" y="858145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6DB27E1-31BE-5C49-947C-580087FC4C89}"/>
                </a:ext>
              </a:extLst>
            </p:cNvPr>
            <p:cNvSpPr/>
            <p:nvPr/>
          </p:nvSpPr>
          <p:spPr>
            <a:xfrm>
              <a:off x="6896544" y="2456120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3E7E34F-C63C-2540-8F4C-646AF7E406B6}"/>
                </a:ext>
              </a:extLst>
            </p:cNvPr>
            <p:cNvSpPr/>
            <p:nvPr/>
          </p:nvSpPr>
          <p:spPr>
            <a:xfrm>
              <a:off x="4616598" y="2456121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riangle 57">
              <a:extLst>
                <a:ext uri="{FF2B5EF4-FFF2-40B4-BE49-F238E27FC236}">
                  <a16:creationId xmlns:a16="http://schemas.microsoft.com/office/drawing/2014/main" id="{00E34D25-2510-E64B-A8A9-A23C1435D43E}"/>
                </a:ext>
              </a:extLst>
            </p:cNvPr>
            <p:cNvSpPr/>
            <p:nvPr/>
          </p:nvSpPr>
          <p:spPr>
            <a:xfrm>
              <a:off x="5427480" y="1648047"/>
              <a:ext cx="1747283" cy="139286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74AA011-ECF9-894E-885B-837A1D93C0ED}"/>
              </a:ext>
            </a:extLst>
          </p:cNvPr>
          <p:cNvGrpSpPr/>
          <p:nvPr/>
        </p:nvGrpSpPr>
        <p:grpSpPr>
          <a:xfrm>
            <a:off x="1939275" y="3659617"/>
            <a:ext cx="954861" cy="789901"/>
            <a:chOff x="4616598" y="858145"/>
            <a:chExt cx="3470793" cy="2767557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1CED0D0-8D19-6144-AAF5-7DFD72CF0E42}"/>
                </a:ext>
              </a:extLst>
            </p:cNvPr>
            <p:cNvSpPr/>
            <p:nvPr/>
          </p:nvSpPr>
          <p:spPr>
            <a:xfrm>
              <a:off x="5705697" y="858145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D42B02C-F735-7C42-8C13-6824CF596B4B}"/>
                </a:ext>
              </a:extLst>
            </p:cNvPr>
            <p:cNvSpPr/>
            <p:nvPr/>
          </p:nvSpPr>
          <p:spPr>
            <a:xfrm>
              <a:off x="6896544" y="2456120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40C8EA6-0F92-DB4B-B845-03372A488373}"/>
                </a:ext>
              </a:extLst>
            </p:cNvPr>
            <p:cNvSpPr/>
            <p:nvPr/>
          </p:nvSpPr>
          <p:spPr>
            <a:xfrm>
              <a:off x="4616598" y="2456121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C2AA4075-2D56-7A48-8A5B-0D11E65138B7}"/>
                </a:ext>
              </a:extLst>
            </p:cNvPr>
            <p:cNvSpPr/>
            <p:nvPr/>
          </p:nvSpPr>
          <p:spPr>
            <a:xfrm>
              <a:off x="5427480" y="1648047"/>
              <a:ext cx="1747283" cy="139286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D123E70-7E16-0B4B-B713-BA44EAAD5DF5}"/>
              </a:ext>
            </a:extLst>
          </p:cNvPr>
          <p:cNvGrpSpPr/>
          <p:nvPr/>
        </p:nvGrpSpPr>
        <p:grpSpPr>
          <a:xfrm>
            <a:off x="3780101" y="3658635"/>
            <a:ext cx="954861" cy="789901"/>
            <a:chOff x="4616598" y="858145"/>
            <a:chExt cx="3470793" cy="2767557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24A41FF-8678-F845-80F1-AE59472E1B66}"/>
                </a:ext>
              </a:extLst>
            </p:cNvPr>
            <p:cNvSpPr/>
            <p:nvPr/>
          </p:nvSpPr>
          <p:spPr>
            <a:xfrm>
              <a:off x="5705697" y="858145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20AABD8-76DE-344E-8D46-E8A663C4ED76}"/>
                </a:ext>
              </a:extLst>
            </p:cNvPr>
            <p:cNvSpPr/>
            <p:nvPr/>
          </p:nvSpPr>
          <p:spPr>
            <a:xfrm>
              <a:off x="6896544" y="2456120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87D3059-C2F4-934D-8145-6451835EB5F4}"/>
                </a:ext>
              </a:extLst>
            </p:cNvPr>
            <p:cNvSpPr/>
            <p:nvPr/>
          </p:nvSpPr>
          <p:spPr>
            <a:xfrm>
              <a:off x="4616598" y="2456121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riangle 67">
              <a:extLst>
                <a:ext uri="{FF2B5EF4-FFF2-40B4-BE49-F238E27FC236}">
                  <a16:creationId xmlns:a16="http://schemas.microsoft.com/office/drawing/2014/main" id="{92163DC8-57EF-9348-B992-92D61F33D863}"/>
                </a:ext>
              </a:extLst>
            </p:cNvPr>
            <p:cNvSpPr/>
            <p:nvPr/>
          </p:nvSpPr>
          <p:spPr>
            <a:xfrm>
              <a:off x="5427480" y="1648047"/>
              <a:ext cx="1747283" cy="139286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A288269-4DFD-E14B-A07C-C541A2F2B88C}"/>
              </a:ext>
            </a:extLst>
          </p:cNvPr>
          <p:cNvGrpSpPr/>
          <p:nvPr/>
        </p:nvGrpSpPr>
        <p:grpSpPr>
          <a:xfrm>
            <a:off x="5991051" y="3923951"/>
            <a:ext cx="954861" cy="789901"/>
            <a:chOff x="4616598" y="858145"/>
            <a:chExt cx="3470793" cy="2767557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CE0FD70-CB07-D241-B6F3-318E5B578EC4}"/>
                </a:ext>
              </a:extLst>
            </p:cNvPr>
            <p:cNvSpPr/>
            <p:nvPr/>
          </p:nvSpPr>
          <p:spPr>
            <a:xfrm>
              <a:off x="5705697" y="858145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D2BEC82-BFA9-EF41-85AB-B1BF35C3FAF0}"/>
                </a:ext>
              </a:extLst>
            </p:cNvPr>
            <p:cNvSpPr/>
            <p:nvPr/>
          </p:nvSpPr>
          <p:spPr>
            <a:xfrm>
              <a:off x="6896544" y="2456120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1623EFB-D27F-2245-855A-5FE7F4D2DB1C}"/>
                </a:ext>
              </a:extLst>
            </p:cNvPr>
            <p:cNvSpPr/>
            <p:nvPr/>
          </p:nvSpPr>
          <p:spPr>
            <a:xfrm>
              <a:off x="4616598" y="2456121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Triangle 72">
              <a:extLst>
                <a:ext uri="{FF2B5EF4-FFF2-40B4-BE49-F238E27FC236}">
                  <a16:creationId xmlns:a16="http://schemas.microsoft.com/office/drawing/2014/main" id="{E04DD5A6-FDD3-A246-9C0A-6C798D949E9F}"/>
                </a:ext>
              </a:extLst>
            </p:cNvPr>
            <p:cNvSpPr/>
            <p:nvPr/>
          </p:nvSpPr>
          <p:spPr>
            <a:xfrm>
              <a:off x="5427480" y="1648047"/>
              <a:ext cx="1747283" cy="139286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90442E2-D080-BB4A-9D0C-FAA7A0E6D33D}"/>
              </a:ext>
            </a:extLst>
          </p:cNvPr>
          <p:cNvGrpSpPr/>
          <p:nvPr/>
        </p:nvGrpSpPr>
        <p:grpSpPr>
          <a:xfrm>
            <a:off x="8033948" y="492934"/>
            <a:ext cx="954861" cy="789901"/>
            <a:chOff x="4616598" y="858145"/>
            <a:chExt cx="3470793" cy="276755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419CF84-013A-3241-9C5F-AF67407FD5B4}"/>
                </a:ext>
              </a:extLst>
            </p:cNvPr>
            <p:cNvSpPr/>
            <p:nvPr/>
          </p:nvSpPr>
          <p:spPr>
            <a:xfrm>
              <a:off x="5705697" y="858145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E8C64E1-BB3A-164D-8B32-3920824C8B8D}"/>
                </a:ext>
              </a:extLst>
            </p:cNvPr>
            <p:cNvSpPr/>
            <p:nvPr/>
          </p:nvSpPr>
          <p:spPr>
            <a:xfrm>
              <a:off x="6896544" y="2456120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9597E72-A6B5-D842-8529-0905D13F033F}"/>
                </a:ext>
              </a:extLst>
            </p:cNvPr>
            <p:cNvSpPr/>
            <p:nvPr/>
          </p:nvSpPr>
          <p:spPr>
            <a:xfrm>
              <a:off x="4616598" y="2456121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riangle 77">
              <a:extLst>
                <a:ext uri="{FF2B5EF4-FFF2-40B4-BE49-F238E27FC236}">
                  <a16:creationId xmlns:a16="http://schemas.microsoft.com/office/drawing/2014/main" id="{28BBB540-3227-A74E-AF1B-F850453C3B0A}"/>
                </a:ext>
              </a:extLst>
            </p:cNvPr>
            <p:cNvSpPr/>
            <p:nvPr/>
          </p:nvSpPr>
          <p:spPr>
            <a:xfrm>
              <a:off x="5427480" y="1648047"/>
              <a:ext cx="1747283" cy="139286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DE731C1-76A3-9C41-91C6-74028562CBD4}"/>
              </a:ext>
            </a:extLst>
          </p:cNvPr>
          <p:cNvGrpSpPr/>
          <p:nvPr/>
        </p:nvGrpSpPr>
        <p:grpSpPr>
          <a:xfrm>
            <a:off x="6550243" y="747251"/>
            <a:ext cx="954861" cy="789901"/>
            <a:chOff x="4616598" y="858145"/>
            <a:chExt cx="3470793" cy="2767557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30521A-015F-6446-8E9A-622FC5373AF7}"/>
                </a:ext>
              </a:extLst>
            </p:cNvPr>
            <p:cNvSpPr/>
            <p:nvPr/>
          </p:nvSpPr>
          <p:spPr>
            <a:xfrm>
              <a:off x="5705697" y="858145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7A127D5-2315-0547-83CA-FB81F19FD357}"/>
                </a:ext>
              </a:extLst>
            </p:cNvPr>
            <p:cNvSpPr/>
            <p:nvPr/>
          </p:nvSpPr>
          <p:spPr>
            <a:xfrm>
              <a:off x="6896544" y="2456120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CDF5854-84A8-6849-8DFF-377407CADAEA}"/>
                </a:ext>
              </a:extLst>
            </p:cNvPr>
            <p:cNvSpPr/>
            <p:nvPr/>
          </p:nvSpPr>
          <p:spPr>
            <a:xfrm>
              <a:off x="4616598" y="2456121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riangle 82">
              <a:extLst>
                <a:ext uri="{FF2B5EF4-FFF2-40B4-BE49-F238E27FC236}">
                  <a16:creationId xmlns:a16="http://schemas.microsoft.com/office/drawing/2014/main" id="{9E52CE3B-5FAF-EE4D-8E2E-7AF46DDE02E4}"/>
                </a:ext>
              </a:extLst>
            </p:cNvPr>
            <p:cNvSpPr/>
            <p:nvPr/>
          </p:nvSpPr>
          <p:spPr>
            <a:xfrm>
              <a:off x="5427480" y="1648047"/>
              <a:ext cx="1747283" cy="139286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5B994AD-E737-4C40-89B2-48375D12A5BF}"/>
              </a:ext>
            </a:extLst>
          </p:cNvPr>
          <p:cNvGrpSpPr/>
          <p:nvPr/>
        </p:nvGrpSpPr>
        <p:grpSpPr>
          <a:xfrm>
            <a:off x="7114650" y="1711962"/>
            <a:ext cx="954861" cy="789901"/>
            <a:chOff x="4616598" y="858145"/>
            <a:chExt cx="3470793" cy="2767557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C304404-98F5-D549-A742-8A18E6E4AE78}"/>
                </a:ext>
              </a:extLst>
            </p:cNvPr>
            <p:cNvSpPr/>
            <p:nvPr/>
          </p:nvSpPr>
          <p:spPr>
            <a:xfrm>
              <a:off x="5705697" y="858145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F89B352-D369-E04D-AB1F-974656CE4851}"/>
                </a:ext>
              </a:extLst>
            </p:cNvPr>
            <p:cNvSpPr/>
            <p:nvPr/>
          </p:nvSpPr>
          <p:spPr>
            <a:xfrm>
              <a:off x="6896544" y="2456120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CE196C2-D9F0-CE44-826E-6D2628FDCD3C}"/>
                </a:ext>
              </a:extLst>
            </p:cNvPr>
            <p:cNvSpPr/>
            <p:nvPr/>
          </p:nvSpPr>
          <p:spPr>
            <a:xfrm>
              <a:off x="4616598" y="2456121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riangle 87">
              <a:extLst>
                <a:ext uri="{FF2B5EF4-FFF2-40B4-BE49-F238E27FC236}">
                  <a16:creationId xmlns:a16="http://schemas.microsoft.com/office/drawing/2014/main" id="{0544CFB4-F6FC-6249-9B7F-3D96F591B008}"/>
                </a:ext>
              </a:extLst>
            </p:cNvPr>
            <p:cNvSpPr/>
            <p:nvPr/>
          </p:nvSpPr>
          <p:spPr>
            <a:xfrm>
              <a:off x="5427480" y="1648047"/>
              <a:ext cx="1747283" cy="139286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98CBA08-3476-CB42-8F6F-F2F7C0149369}"/>
              </a:ext>
            </a:extLst>
          </p:cNvPr>
          <p:cNvGrpSpPr/>
          <p:nvPr/>
        </p:nvGrpSpPr>
        <p:grpSpPr>
          <a:xfrm>
            <a:off x="7938976" y="2283394"/>
            <a:ext cx="954861" cy="789901"/>
            <a:chOff x="4616598" y="858145"/>
            <a:chExt cx="3470793" cy="2767557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5CB9D21-A504-2F4A-AD9C-8F53BBB6522A}"/>
                </a:ext>
              </a:extLst>
            </p:cNvPr>
            <p:cNvSpPr/>
            <p:nvPr/>
          </p:nvSpPr>
          <p:spPr>
            <a:xfrm>
              <a:off x="5705697" y="858145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A65A1E2-A96C-BB43-8001-C4C25182E9B3}"/>
                </a:ext>
              </a:extLst>
            </p:cNvPr>
            <p:cNvSpPr/>
            <p:nvPr/>
          </p:nvSpPr>
          <p:spPr>
            <a:xfrm>
              <a:off x="6896544" y="2456120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A2CFC70-F25C-AD49-AAC7-23BC0518C5AF}"/>
                </a:ext>
              </a:extLst>
            </p:cNvPr>
            <p:cNvSpPr/>
            <p:nvPr/>
          </p:nvSpPr>
          <p:spPr>
            <a:xfrm>
              <a:off x="4616598" y="2456121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Triangle 92">
              <a:extLst>
                <a:ext uri="{FF2B5EF4-FFF2-40B4-BE49-F238E27FC236}">
                  <a16:creationId xmlns:a16="http://schemas.microsoft.com/office/drawing/2014/main" id="{5F0A111E-9418-7344-AFD6-8F0CC1ED12E7}"/>
                </a:ext>
              </a:extLst>
            </p:cNvPr>
            <p:cNvSpPr/>
            <p:nvPr/>
          </p:nvSpPr>
          <p:spPr>
            <a:xfrm>
              <a:off x="5427480" y="1648047"/>
              <a:ext cx="1747283" cy="139286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73B982C-B598-294B-B58C-E82FD343D3AD}"/>
              </a:ext>
            </a:extLst>
          </p:cNvPr>
          <p:cNvGrpSpPr/>
          <p:nvPr/>
        </p:nvGrpSpPr>
        <p:grpSpPr>
          <a:xfrm>
            <a:off x="7944964" y="3239478"/>
            <a:ext cx="954861" cy="789901"/>
            <a:chOff x="4616598" y="858145"/>
            <a:chExt cx="3470793" cy="2767557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E80CEEA-B8ED-8542-BBE3-28B9D41D41C7}"/>
                </a:ext>
              </a:extLst>
            </p:cNvPr>
            <p:cNvSpPr/>
            <p:nvPr/>
          </p:nvSpPr>
          <p:spPr>
            <a:xfrm>
              <a:off x="5705697" y="858145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4A054EE-EAC2-2847-80C9-24C9A66E0D4A}"/>
                </a:ext>
              </a:extLst>
            </p:cNvPr>
            <p:cNvSpPr/>
            <p:nvPr/>
          </p:nvSpPr>
          <p:spPr>
            <a:xfrm>
              <a:off x="6896544" y="2456120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ACC3769-B0AC-5C40-B21B-80F39ED3AD86}"/>
                </a:ext>
              </a:extLst>
            </p:cNvPr>
            <p:cNvSpPr/>
            <p:nvPr/>
          </p:nvSpPr>
          <p:spPr>
            <a:xfrm>
              <a:off x="4616598" y="2456121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Triangle 97">
              <a:extLst>
                <a:ext uri="{FF2B5EF4-FFF2-40B4-BE49-F238E27FC236}">
                  <a16:creationId xmlns:a16="http://schemas.microsoft.com/office/drawing/2014/main" id="{9DC1B40B-7A19-FC48-9CE9-88A739139AA3}"/>
                </a:ext>
              </a:extLst>
            </p:cNvPr>
            <p:cNvSpPr/>
            <p:nvPr/>
          </p:nvSpPr>
          <p:spPr>
            <a:xfrm>
              <a:off x="5427480" y="1648047"/>
              <a:ext cx="1747283" cy="139286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39CA114-796F-FF43-A9AB-322A418E08EA}"/>
              </a:ext>
            </a:extLst>
          </p:cNvPr>
          <p:cNvGrpSpPr/>
          <p:nvPr/>
        </p:nvGrpSpPr>
        <p:grpSpPr>
          <a:xfrm>
            <a:off x="7213436" y="3900858"/>
            <a:ext cx="954861" cy="789901"/>
            <a:chOff x="4616598" y="858145"/>
            <a:chExt cx="3470793" cy="2767557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F8330561-BA9A-7843-B65D-708C78B9A887}"/>
                </a:ext>
              </a:extLst>
            </p:cNvPr>
            <p:cNvSpPr/>
            <p:nvPr/>
          </p:nvSpPr>
          <p:spPr>
            <a:xfrm>
              <a:off x="5705697" y="858145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B45389B-FA26-9E44-8141-FE749E8D84CC}"/>
                </a:ext>
              </a:extLst>
            </p:cNvPr>
            <p:cNvSpPr/>
            <p:nvPr/>
          </p:nvSpPr>
          <p:spPr>
            <a:xfrm>
              <a:off x="6896544" y="2456120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B7A1661-BFB2-4642-82D0-432983BB9358}"/>
                </a:ext>
              </a:extLst>
            </p:cNvPr>
            <p:cNvSpPr/>
            <p:nvPr/>
          </p:nvSpPr>
          <p:spPr>
            <a:xfrm>
              <a:off x="4616598" y="2456121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Triangle 102">
              <a:extLst>
                <a:ext uri="{FF2B5EF4-FFF2-40B4-BE49-F238E27FC236}">
                  <a16:creationId xmlns:a16="http://schemas.microsoft.com/office/drawing/2014/main" id="{3CB00AE9-0DD8-934D-A90C-FCA1749E6C6E}"/>
                </a:ext>
              </a:extLst>
            </p:cNvPr>
            <p:cNvSpPr/>
            <p:nvPr/>
          </p:nvSpPr>
          <p:spPr>
            <a:xfrm>
              <a:off x="5427480" y="1648047"/>
              <a:ext cx="1747283" cy="139286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F59C2C9-8348-F049-A8A4-1EF007691EDA}"/>
              </a:ext>
            </a:extLst>
          </p:cNvPr>
          <p:cNvGrpSpPr/>
          <p:nvPr/>
        </p:nvGrpSpPr>
        <p:grpSpPr>
          <a:xfrm>
            <a:off x="1005418" y="4082857"/>
            <a:ext cx="954861" cy="789901"/>
            <a:chOff x="4616598" y="858145"/>
            <a:chExt cx="3470793" cy="2767557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BC1733C-BEC8-F44D-9E73-10CEE02FBCF4}"/>
                </a:ext>
              </a:extLst>
            </p:cNvPr>
            <p:cNvSpPr/>
            <p:nvPr/>
          </p:nvSpPr>
          <p:spPr>
            <a:xfrm>
              <a:off x="5705697" y="858145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242533C-AE70-7D4C-A764-946C86C6D6C2}"/>
                </a:ext>
              </a:extLst>
            </p:cNvPr>
            <p:cNvSpPr/>
            <p:nvPr/>
          </p:nvSpPr>
          <p:spPr>
            <a:xfrm>
              <a:off x="6896544" y="2456120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4908FFB-A64B-DD47-A5F7-9EADEB6D9FDA}"/>
                </a:ext>
              </a:extLst>
            </p:cNvPr>
            <p:cNvSpPr/>
            <p:nvPr/>
          </p:nvSpPr>
          <p:spPr>
            <a:xfrm>
              <a:off x="4616598" y="2456121"/>
              <a:ext cx="1190847" cy="11695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Triangle 107">
              <a:extLst>
                <a:ext uri="{FF2B5EF4-FFF2-40B4-BE49-F238E27FC236}">
                  <a16:creationId xmlns:a16="http://schemas.microsoft.com/office/drawing/2014/main" id="{5E3FBA69-F505-BD43-815E-A53116741613}"/>
                </a:ext>
              </a:extLst>
            </p:cNvPr>
            <p:cNvSpPr/>
            <p:nvPr/>
          </p:nvSpPr>
          <p:spPr>
            <a:xfrm>
              <a:off x="5427480" y="1648047"/>
              <a:ext cx="1747283" cy="139286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41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4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6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8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ft Arrow Callout 13"/>
          <p:cNvSpPr/>
          <p:nvPr/>
        </p:nvSpPr>
        <p:spPr>
          <a:xfrm>
            <a:off x="6272903" y="2127588"/>
            <a:ext cx="2286002" cy="1173079"/>
          </a:xfrm>
          <a:prstGeom prst="leftArrowCallout">
            <a:avLst/>
          </a:prstGeom>
          <a:solidFill>
            <a:srgbClr val="FF9B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eft Arrow Callout 8"/>
          <p:cNvSpPr/>
          <p:nvPr/>
        </p:nvSpPr>
        <p:spPr>
          <a:xfrm>
            <a:off x="6272903" y="800177"/>
            <a:ext cx="2286002" cy="1173079"/>
          </a:xfrm>
          <a:prstGeom prst="leftArrowCallou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full_chart_highlights_hal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795" y="485620"/>
            <a:ext cx="4044108" cy="4804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5119" y="1014757"/>
            <a:ext cx="13405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FFFFFF"/>
                </a:solidFill>
                <a:latin typeface="Calibri"/>
                <a:ea typeface=""/>
              </a:rPr>
              <a:t>Separate, but overlapping infrastructure</a:t>
            </a:r>
            <a:endParaRPr lang="en-US" sz="1500" b="1" dirty="0">
              <a:solidFill>
                <a:srgbClr val="FFFFFF"/>
              </a:solidFill>
              <a:latin typeface="Arial" pitchFamily="34" charset="0"/>
              <a:ea typeface="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5120" y="2247898"/>
            <a:ext cx="122047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25" b="1" dirty="0">
                <a:solidFill>
                  <a:srgbClr val="FFFFFF"/>
                </a:solidFill>
                <a:latin typeface="Calibri"/>
                <a:ea typeface=""/>
              </a:rPr>
              <a:t>Each targeted nation largely has its own C2 servers</a:t>
            </a:r>
            <a:endParaRPr lang="en-US" sz="1425" b="1" dirty="0">
              <a:solidFill>
                <a:srgbClr val="FFFFFF"/>
              </a:solidFill>
              <a:latin typeface="Arial" pitchFamily="34" charset="0"/>
              <a:ea typeface=""/>
              <a:cs typeface="Arial" pitchFamily="34" charset="0"/>
            </a:endParaRPr>
          </a:p>
        </p:txBody>
      </p:sp>
      <p:sp>
        <p:nvSpPr>
          <p:cNvPr id="15" name="Left Arrow Callout 14"/>
          <p:cNvSpPr/>
          <p:nvPr/>
        </p:nvSpPr>
        <p:spPr>
          <a:xfrm>
            <a:off x="6272903" y="3470836"/>
            <a:ext cx="2286002" cy="1173079"/>
          </a:xfrm>
          <a:prstGeom prst="leftArrowCallout">
            <a:avLst/>
          </a:prstGeom>
          <a:solidFill>
            <a:srgbClr val="FFAF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5120" y="3559546"/>
            <a:ext cx="1586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FFFFFF"/>
                </a:solidFill>
                <a:latin typeface="Calibri"/>
                <a:ea typeface=""/>
              </a:rPr>
              <a:t>Connected by email addresses used to register domains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41060" y="184493"/>
            <a:ext cx="8681916" cy="615684"/>
          </a:xfrm>
        </p:spPr>
        <p:txBody>
          <a:bodyPr>
            <a:normAutofit/>
          </a:bodyPr>
          <a:lstStyle/>
          <a:p>
            <a:r>
              <a:rPr lang="en-US" sz="1800" b="1" dirty="0"/>
              <a:t>Mapping a Campaign - Operation Lotus Blossom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3CC882-3544-B343-B0DA-CA6E4BCBF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5" y="3827426"/>
            <a:ext cx="20955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92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Picture 3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429" y="1375606"/>
            <a:ext cx="5152339" cy="1026566"/>
          </a:xfrm>
          <a:prstGeom prst="rect">
            <a:avLst/>
          </a:prstGeom>
        </p:spPr>
      </p:pic>
      <p:pic>
        <p:nvPicPr>
          <p:cNvPr id="333" name="Picture 3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822" y="1622273"/>
            <a:ext cx="5152339" cy="102656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76000"/>
              </a:schemeClr>
            </a:outerShdw>
          </a:effectLst>
        </p:spPr>
      </p:pic>
      <p:pic>
        <p:nvPicPr>
          <p:cNvPr id="338" name="Picture 337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2082"/>
                    </a14:imgEffect>
                    <a14:imgEffect>
                      <a14:saturation sat="17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283" y="1826235"/>
            <a:ext cx="3593001" cy="12210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7534" y="1612469"/>
            <a:ext cx="338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API </a:t>
            </a: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&amp; Application Framework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1" name="Picture 33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678" y="1622771"/>
            <a:ext cx="5152339" cy="1026566"/>
          </a:xfrm>
          <a:prstGeom prst="rect">
            <a:avLst/>
          </a:prstGeom>
          <a:ln>
            <a:noFill/>
          </a:ln>
          <a:effectLst>
            <a:outerShdw dist="50800" dir="5400000" sx="102000" sy="102000" algn="ctr" rotWithShape="0">
              <a:srgbClr val="FF0000"/>
            </a:outerShdw>
          </a:effectLst>
        </p:spPr>
      </p:pic>
      <p:pic>
        <p:nvPicPr>
          <p:cNvPr id="336" name="Picture 335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2082"/>
                    </a14:imgEffect>
                    <a14:imgEffect>
                      <a14:saturation sa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95083" y="1946121"/>
            <a:ext cx="2462954" cy="1072172"/>
          </a:xfrm>
          <a:prstGeom prst="rect">
            <a:avLst/>
          </a:prstGeom>
        </p:spPr>
      </p:pic>
      <p:pic>
        <p:nvPicPr>
          <p:cNvPr id="335" name="Picture 334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2082"/>
                    </a14:imgEffect>
                    <a14:imgEffect>
                      <a14:saturation sa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156" y="2089823"/>
            <a:ext cx="2081442" cy="902260"/>
          </a:xfrm>
          <a:prstGeom prst="rect">
            <a:avLst/>
          </a:prstGeom>
        </p:spPr>
      </p:pic>
      <p:pic>
        <p:nvPicPr>
          <p:cNvPr id="337" name="Picture 336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2082"/>
                    </a14:imgEffect>
                    <a14:imgEffect>
                      <a14:saturation sat="17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373" y="1826235"/>
            <a:ext cx="1969952" cy="853931"/>
          </a:xfrm>
          <a:prstGeom prst="rect">
            <a:avLst/>
          </a:prstGeom>
        </p:spPr>
      </p:pic>
      <p:pic>
        <p:nvPicPr>
          <p:cNvPr id="339" name="Picture 338"/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2082"/>
                    </a14:imgEffect>
                    <a14:imgEffect>
                      <a14:saturation sat="17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289" y="2261179"/>
            <a:ext cx="1797243" cy="779066"/>
          </a:xfrm>
          <a:prstGeom prst="rect">
            <a:avLst/>
          </a:prstGeom>
        </p:spPr>
      </p:pic>
      <p:cxnSp>
        <p:nvCxnSpPr>
          <p:cNvPr id="137" name="Straight Connector 136"/>
          <p:cNvCxnSpPr/>
          <p:nvPr/>
        </p:nvCxnSpPr>
        <p:spPr>
          <a:xfrm>
            <a:off x="3446748" y="1603293"/>
            <a:ext cx="134104" cy="554734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>
            <a:outerShdw dist="25400" dir="5400000" sx="116000" sy="116000" algn="ctr" rotWithShape="0">
              <a:schemeClr val="tx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4596531" y="1542787"/>
            <a:ext cx="891" cy="370087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>
            <a:outerShdw dist="25400" dir="5400000" sx="116000" sy="116000" algn="ctr" rotWithShape="0">
              <a:schemeClr val="tx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110220" y="1816388"/>
            <a:ext cx="353477" cy="516516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>
            <a:outerShdw dist="25400" dir="5400000" sx="116000" sy="116000" algn="ctr" rotWithShape="0">
              <a:schemeClr val="tx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6606286" y="1858006"/>
            <a:ext cx="370277" cy="547306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>
            <a:outerShdw dist="25400" dir="5400000" sx="116000" sy="116000" algn="ctr" rotWithShape="0">
              <a:schemeClr val="tx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1625135" y="2283656"/>
            <a:ext cx="692368" cy="263844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>
            <a:outerShdw dist="25400" dir="5400000" sx="116000" sy="116000" algn="ctr" rotWithShape="0">
              <a:schemeClr val="tx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H="1">
            <a:off x="5806179" y="1558287"/>
            <a:ext cx="182607" cy="561447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>
            <a:outerShdw dist="25400" dir="5400000" sx="116000" sy="116000" algn="ctr" rotWithShape="0">
              <a:schemeClr val="tx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V="1">
            <a:off x="1887147" y="2661584"/>
            <a:ext cx="532310" cy="137667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>
            <a:outerShdw dist="25400" dir="5400000" sx="116000" sy="116000" algn="ctr" rotWithShape="0">
              <a:schemeClr val="tx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V="1">
            <a:off x="6796216" y="2330821"/>
            <a:ext cx="531409" cy="20649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>
            <a:outerShdw dist="25400" dir="5400000" sx="116000" sy="116000" algn="ctr" rotWithShape="0">
              <a:schemeClr val="tx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6796215" y="2684605"/>
            <a:ext cx="561134" cy="156412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>
            <a:outerShdw dist="25400" dir="5400000" sx="116000" sy="116000" algn="ctr" rotWithShape="0">
              <a:schemeClr val="tx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9" name="Group 188"/>
          <p:cNvGrpSpPr/>
          <p:nvPr/>
        </p:nvGrpSpPr>
        <p:grpSpPr>
          <a:xfrm>
            <a:off x="706136" y="1594775"/>
            <a:ext cx="1561937" cy="403227"/>
            <a:chOff x="6571870" y="3921831"/>
            <a:chExt cx="3904842" cy="1008069"/>
          </a:xfrm>
        </p:grpSpPr>
        <p:sp>
          <p:nvSpPr>
            <p:cNvPr id="190" name="TextBox 189"/>
            <p:cNvSpPr txBox="1"/>
            <p:nvPr/>
          </p:nvSpPr>
          <p:spPr>
            <a:xfrm>
              <a:off x="6571870" y="3960404"/>
              <a:ext cx="2933172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" dirty="0">
                  <a:latin typeface="Helvetica Neue" charset="0"/>
                  <a:ea typeface="Helvetica Neue" charset="0"/>
                  <a:cs typeface="Helvetica Neue" charset="0"/>
                </a:rPr>
                <a:t>THREAT HUNTING</a:t>
              </a:r>
              <a:endParaRPr lang="en-US" sz="64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9583856" y="3921831"/>
              <a:ext cx="892856" cy="892856"/>
              <a:chOff x="9650357" y="3783842"/>
              <a:chExt cx="892856" cy="892856"/>
            </a:xfrm>
          </p:grpSpPr>
          <p:sp>
            <p:nvSpPr>
              <p:cNvPr id="192" name="Oval 191"/>
              <p:cNvSpPr/>
              <p:nvPr/>
            </p:nvSpPr>
            <p:spPr>
              <a:xfrm>
                <a:off x="9650357" y="3783842"/>
                <a:ext cx="892856" cy="8928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334D"/>
                  </a:gs>
                  <a:gs pos="100000">
                    <a:srgbClr val="005E87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56" dirty="0"/>
              </a:p>
            </p:txBody>
          </p:sp>
          <p:pic>
            <p:nvPicPr>
              <p:cNvPr id="193" name="Picture 19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65113" y="4015092"/>
                <a:ext cx="463344" cy="463344"/>
              </a:xfrm>
              <a:prstGeom prst="rect">
                <a:avLst/>
              </a:prstGeom>
            </p:spPr>
          </p:pic>
        </p:grpSp>
      </p:grpSp>
      <p:grpSp>
        <p:nvGrpSpPr>
          <p:cNvPr id="194" name="Group 193"/>
          <p:cNvGrpSpPr/>
          <p:nvPr/>
        </p:nvGrpSpPr>
        <p:grpSpPr>
          <a:xfrm>
            <a:off x="4423419" y="956714"/>
            <a:ext cx="1671153" cy="581533"/>
            <a:chOff x="13104679" y="1145911"/>
            <a:chExt cx="4177882" cy="1453834"/>
          </a:xfrm>
        </p:grpSpPr>
        <p:sp>
          <p:nvSpPr>
            <p:cNvPr id="195" name="TextBox 194"/>
            <p:cNvSpPr txBox="1"/>
            <p:nvPr/>
          </p:nvSpPr>
          <p:spPr>
            <a:xfrm>
              <a:off x="14112374" y="1145911"/>
              <a:ext cx="317018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" dirty="0">
                  <a:latin typeface="Helvetica Neue" charset="0"/>
                  <a:ea typeface="Helvetica Neue" charset="0"/>
                  <a:cs typeface="Helvetica Neue" charset="0"/>
                </a:rPr>
                <a:t>URL </a:t>
              </a:r>
              <a:br>
                <a:rPr lang="en-US" sz="960" dirty="0">
                  <a:latin typeface="Helvetica Neue" charset="0"/>
                  <a:ea typeface="Helvetica Neue" charset="0"/>
                  <a:cs typeface="Helvetica Neue" charset="0"/>
                </a:rPr>
              </a:br>
              <a:r>
                <a:rPr lang="en-US" sz="960" dirty="0">
                  <a:latin typeface="Helvetica Neue" charset="0"/>
                  <a:ea typeface="Helvetica Neue" charset="0"/>
                  <a:cs typeface="Helvetica Neue" charset="0"/>
                </a:rPr>
                <a:t>FILTERING</a:t>
              </a:r>
            </a:p>
          </p:txBody>
        </p:sp>
        <p:grpSp>
          <p:nvGrpSpPr>
            <p:cNvPr id="196" name="Group 195"/>
            <p:cNvGrpSpPr/>
            <p:nvPr/>
          </p:nvGrpSpPr>
          <p:grpSpPr>
            <a:xfrm>
              <a:off x="13104679" y="1706889"/>
              <a:ext cx="892856" cy="892856"/>
              <a:chOff x="14101937" y="1515088"/>
              <a:chExt cx="1293756" cy="1293756"/>
            </a:xfrm>
          </p:grpSpPr>
          <p:sp>
            <p:nvSpPr>
              <p:cNvPr id="197" name="Oval 196"/>
              <p:cNvSpPr/>
              <p:nvPr/>
            </p:nvSpPr>
            <p:spPr>
              <a:xfrm>
                <a:off x="14101937" y="1515088"/>
                <a:ext cx="1293756" cy="1293756"/>
              </a:xfrm>
              <a:prstGeom prst="ellipse">
                <a:avLst/>
              </a:prstGeom>
              <a:gradFill>
                <a:gsLst>
                  <a:gs pos="0">
                    <a:srgbClr val="F04C26"/>
                  </a:gs>
                  <a:gs pos="100000">
                    <a:srgbClr val="F47124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56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451635" y="1770285"/>
                <a:ext cx="594360" cy="762000"/>
              </a:xfrm>
              <a:prstGeom prst="rect">
                <a:avLst/>
              </a:prstGeom>
            </p:spPr>
          </p:pic>
        </p:grpSp>
      </p:grpSp>
      <p:grpSp>
        <p:nvGrpSpPr>
          <p:cNvPr id="199" name="Group 198"/>
          <p:cNvGrpSpPr/>
          <p:nvPr/>
        </p:nvGrpSpPr>
        <p:grpSpPr>
          <a:xfrm>
            <a:off x="5820083" y="1098750"/>
            <a:ext cx="1737007" cy="535531"/>
            <a:chOff x="15890468" y="2126215"/>
            <a:chExt cx="4342518" cy="1338829"/>
          </a:xfrm>
        </p:grpSpPr>
        <p:sp>
          <p:nvSpPr>
            <p:cNvPr id="200" name="TextBox 199"/>
            <p:cNvSpPr txBox="1"/>
            <p:nvPr/>
          </p:nvSpPr>
          <p:spPr>
            <a:xfrm>
              <a:off x="16880976" y="2126215"/>
              <a:ext cx="3352010" cy="133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" dirty="0">
                  <a:latin typeface="Helvetica Neue" charset="0"/>
                  <a:ea typeface="Helvetica Neue" charset="0"/>
                  <a:cs typeface="Helvetica Neue" charset="0"/>
                </a:rPr>
                <a:t>THREAT INTEL CLOUD SANDBOX</a:t>
              </a:r>
              <a:endParaRPr lang="en-US" sz="8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  <a:p>
              <a:endParaRPr lang="en-US" sz="96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201" name="Group 200"/>
            <p:cNvGrpSpPr/>
            <p:nvPr/>
          </p:nvGrpSpPr>
          <p:grpSpPr>
            <a:xfrm>
              <a:off x="15890468" y="2489630"/>
              <a:ext cx="892856" cy="892856"/>
              <a:chOff x="16163517" y="2161966"/>
              <a:chExt cx="1293756" cy="1293756"/>
            </a:xfrm>
          </p:grpSpPr>
          <p:sp>
            <p:nvSpPr>
              <p:cNvPr id="202" name="Oval 201"/>
              <p:cNvSpPr/>
              <p:nvPr/>
            </p:nvSpPr>
            <p:spPr>
              <a:xfrm>
                <a:off x="16163517" y="2161966"/>
                <a:ext cx="1293756" cy="1293756"/>
              </a:xfrm>
              <a:prstGeom prst="ellipse">
                <a:avLst/>
              </a:prstGeom>
              <a:gradFill>
                <a:gsLst>
                  <a:gs pos="0">
                    <a:srgbClr val="F04C26"/>
                  </a:gs>
                  <a:gs pos="100000">
                    <a:srgbClr val="F47124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56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03" name="Picture 202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470543" y="2450704"/>
                <a:ext cx="716280" cy="716280"/>
              </a:xfrm>
              <a:prstGeom prst="rect">
                <a:avLst/>
              </a:prstGeom>
            </p:spPr>
          </p:pic>
        </p:grpSp>
      </p:grpSp>
      <p:grpSp>
        <p:nvGrpSpPr>
          <p:cNvPr id="204" name="Group 203"/>
          <p:cNvGrpSpPr/>
          <p:nvPr/>
        </p:nvGrpSpPr>
        <p:grpSpPr>
          <a:xfrm>
            <a:off x="6820951" y="1636059"/>
            <a:ext cx="1965132" cy="416897"/>
            <a:chOff x="17119611" y="3783842"/>
            <a:chExt cx="4912829" cy="1042244"/>
          </a:xfrm>
        </p:grpSpPr>
        <p:sp>
          <p:nvSpPr>
            <p:cNvPr id="205" name="TextBox 204"/>
            <p:cNvSpPr txBox="1"/>
            <p:nvPr/>
          </p:nvSpPr>
          <p:spPr>
            <a:xfrm>
              <a:off x="18091281" y="3856590"/>
              <a:ext cx="3941159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" dirty="0">
                  <a:latin typeface="Helvetica Neue" charset="0"/>
                  <a:ea typeface="Helvetica Neue" charset="0"/>
                  <a:cs typeface="Helvetica Neue" charset="0"/>
                </a:rPr>
                <a:t>THREAT SYNDICATION AND TRANSLATION</a:t>
              </a:r>
              <a:endParaRPr lang="en-US" sz="64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17119611" y="3783842"/>
              <a:ext cx="892856" cy="892856"/>
              <a:chOff x="17119611" y="3783842"/>
              <a:chExt cx="892856" cy="892856"/>
            </a:xfrm>
          </p:grpSpPr>
          <p:sp>
            <p:nvSpPr>
              <p:cNvPr id="208" name="Oval 207"/>
              <p:cNvSpPr/>
              <p:nvPr/>
            </p:nvSpPr>
            <p:spPr>
              <a:xfrm>
                <a:off x="17119611" y="3783842"/>
                <a:ext cx="892856" cy="892856"/>
              </a:xfrm>
              <a:prstGeom prst="ellipse">
                <a:avLst/>
              </a:prstGeom>
              <a:gradFill flip="none" rotWithShape="1">
                <a:gsLst>
                  <a:gs pos="0">
                    <a:srgbClr val="00334D"/>
                  </a:gs>
                  <a:gs pos="100000">
                    <a:srgbClr val="005E87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56" dirty="0"/>
              </a:p>
            </p:txBody>
          </p:sp>
          <p:pic>
            <p:nvPicPr>
              <p:cNvPr id="209" name="Picture 208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409292" y="4023041"/>
                <a:ext cx="366106" cy="405588"/>
              </a:xfrm>
              <a:prstGeom prst="rect">
                <a:avLst/>
              </a:prstGeom>
            </p:spPr>
          </p:pic>
        </p:grpSp>
      </p:grpSp>
      <p:grpSp>
        <p:nvGrpSpPr>
          <p:cNvPr id="210" name="Group 209"/>
          <p:cNvGrpSpPr/>
          <p:nvPr/>
        </p:nvGrpSpPr>
        <p:grpSpPr>
          <a:xfrm>
            <a:off x="252513" y="2136136"/>
            <a:ext cx="1567479" cy="407844"/>
            <a:chOff x="5237981" y="3691558"/>
            <a:chExt cx="3918697" cy="1019611"/>
          </a:xfrm>
        </p:grpSpPr>
        <p:sp>
          <p:nvSpPr>
            <p:cNvPr id="211" name="TextBox 210"/>
            <p:cNvSpPr txBox="1"/>
            <p:nvPr/>
          </p:nvSpPr>
          <p:spPr>
            <a:xfrm>
              <a:off x="5237981" y="3741673"/>
              <a:ext cx="2933172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" dirty="0">
                  <a:latin typeface="Helvetica Neue" charset="0"/>
                  <a:ea typeface="Helvetica Neue" charset="0"/>
                  <a:cs typeface="Helvetica Neue" charset="0"/>
                </a:rPr>
                <a:t>BEHAVIORAL ANALYTICS</a:t>
              </a:r>
              <a:endParaRPr lang="en-US" sz="64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8263822" y="3691558"/>
              <a:ext cx="892856" cy="892856"/>
              <a:chOff x="8263822" y="3691558"/>
              <a:chExt cx="892856" cy="892856"/>
            </a:xfrm>
          </p:grpSpPr>
          <p:sp>
            <p:nvSpPr>
              <p:cNvPr id="223" name="Oval 222"/>
              <p:cNvSpPr/>
              <p:nvPr/>
            </p:nvSpPr>
            <p:spPr>
              <a:xfrm>
                <a:off x="8263822" y="3691558"/>
                <a:ext cx="892856" cy="8928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56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24" name="Picture 223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09893" y="3948675"/>
                <a:ext cx="580824" cy="355030"/>
              </a:xfrm>
              <a:prstGeom prst="rect">
                <a:avLst/>
              </a:prstGeom>
            </p:spPr>
          </p:pic>
        </p:grpSp>
      </p:grpSp>
      <p:grpSp>
        <p:nvGrpSpPr>
          <p:cNvPr id="225" name="Group 224"/>
          <p:cNvGrpSpPr/>
          <p:nvPr/>
        </p:nvGrpSpPr>
        <p:grpSpPr>
          <a:xfrm>
            <a:off x="417268" y="2682572"/>
            <a:ext cx="1561937" cy="357142"/>
            <a:chOff x="5579386" y="4783926"/>
            <a:chExt cx="3904842" cy="892856"/>
          </a:xfrm>
        </p:grpSpPr>
        <p:sp>
          <p:nvSpPr>
            <p:cNvPr id="226" name="TextBox 225"/>
            <p:cNvSpPr txBox="1"/>
            <p:nvPr/>
          </p:nvSpPr>
          <p:spPr>
            <a:xfrm>
              <a:off x="5579386" y="5000299"/>
              <a:ext cx="2933172" cy="600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" dirty="0">
                  <a:latin typeface="Helvetica Neue" charset="0"/>
                  <a:ea typeface="Helvetica Neue" charset="0"/>
                  <a:cs typeface="Helvetica Neue" charset="0"/>
                </a:rPr>
                <a:t>3</a:t>
              </a:r>
              <a:r>
                <a:rPr lang="en-US" sz="960" baseline="30000" dirty="0">
                  <a:latin typeface="Helvetica Neue" charset="0"/>
                  <a:ea typeface="Helvetica Neue" charset="0"/>
                  <a:cs typeface="Helvetica Neue" charset="0"/>
                </a:rPr>
                <a:t>rd</a:t>
              </a:r>
              <a:r>
                <a:rPr lang="en-US" sz="960" dirty="0">
                  <a:latin typeface="Helvetica Neue" charset="0"/>
                  <a:ea typeface="Helvetica Neue" charset="0"/>
                  <a:cs typeface="Helvetica Neue" charset="0"/>
                </a:rPr>
                <a:t> PARTY APP</a:t>
              </a:r>
            </a:p>
          </p:txBody>
        </p:sp>
        <p:sp>
          <p:nvSpPr>
            <p:cNvPr id="227" name="Oval 226"/>
            <p:cNvSpPr/>
            <p:nvPr/>
          </p:nvSpPr>
          <p:spPr>
            <a:xfrm>
              <a:off x="8591372" y="4783926"/>
              <a:ext cx="892856" cy="8928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56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2020621" y="986374"/>
            <a:ext cx="1569697" cy="600863"/>
            <a:chOff x="7687425" y="1880326"/>
            <a:chExt cx="3924243" cy="1502160"/>
          </a:xfrm>
        </p:grpSpPr>
        <p:grpSp>
          <p:nvGrpSpPr>
            <p:cNvPr id="229" name="Group 228"/>
            <p:cNvGrpSpPr/>
            <p:nvPr/>
          </p:nvGrpSpPr>
          <p:grpSpPr>
            <a:xfrm>
              <a:off x="10718812" y="2489630"/>
              <a:ext cx="892856" cy="892856"/>
              <a:chOff x="10646545" y="2171742"/>
              <a:chExt cx="1293756" cy="1293756"/>
            </a:xfrm>
          </p:grpSpPr>
          <p:sp>
            <p:nvSpPr>
              <p:cNvPr id="231" name="Oval 230"/>
              <p:cNvSpPr/>
              <p:nvPr/>
            </p:nvSpPr>
            <p:spPr>
              <a:xfrm>
                <a:off x="10646545" y="2171742"/>
                <a:ext cx="1293756" cy="1293756"/>
              </a:xfrm>
              <a:prstGeom prst="ellipse">
                <a:avLst/>
              </a:prstGeom>
              <a:gradFill>
                <a:gsLst>
                  <a:gs pos="0">
                    <a:srgbClr val="F04C26"/>
                  </a:gs>
                  <a:gs pos="100000">
                    <a:srgbClr val="F47124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56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32" name="Picture 231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50039" y="2416614"/>
                <a:ext cx="664464" cy="807720"/>
              </a:xfrm>
              <a:prstGeom prst="rect">
                <a:avLst/>
              </a:prstGeom>
            </p:spPr>
          </p:pic>
        </p:grpSp>
        <p:sp>
          <p:nvSpPr>
            <p:cNvPr id="230" name="TextBox 229"/>
            <p:cNvSpPr txBox="1"/>
            <p:nvPr/>
          </p:nvSpPr>
          <p:spPr>
            <a:xfrm>
              <a:off x="7687425" y="1880326"/>
              <a:ext cx="2933173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" dirty="0">
                  <a:latin typeface="Helvetica Neue" charset="0"/>
                  <a:ea typeface="Helvetica Neue" charset="0"/>
                  <a:cs typeface="Helvetica Neue" charset="0"/>
                </a:rPr>
                <a:t>THREAT PREVENTION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7224145" y="2692678"/>
            <a:ext cx="1561937" cy="357142"/>
            <a:chOff x="18076905" y="4799775"/>
            <a:chExt cx="3904842" cy="892856"/>
          </a:xfrm>
        </p:grpSpPr>
        <p:sp>
          <p:nvSpPr>
            <p:cNvPr id="234" name="TextBox 233"/>
            <p:cNvSpPr txBox="1"/>
            <p:nvPr/>
          </p:nvSpPr>
          <p:spPr>
            <a:xfrm>
              <a:off x="19048575" y="4999523"/>
              <a:ext cx="2933172" cy="600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" dirty="0">
                  <a:latin typeface="Helvetica Neue" charset="0"/>
                  <a:ea typeface="Helvetica Neue" charset="0"/>
                  <a:cs typeface="Helvetica Neue" charset="0"/>
                </a:rPr>
                <a:t>3</a:t>
              </a:r>
              <a:r>
                <a:rPr lang="en-US" sz="960" baseline="30000" dirty="0">
                  <a:latin typeface="Helvetica Neue" charset="0"/>
                  <a:ea typeface="Helvetica Neue" charset="0"/>
                  <a:cs typeface="Helvetica Neue" charset="0"/>
                </a:rPr>
                <a:t>rd</a:t>
              </a:r>
              <a:r>
                <a:rPr lang="en-US" sz="960" dirty="0">
                  <a:latin typeface="Helvetica Neue" charset="0"/>
                  <a:ea typeface="Helvetica Neue" charset="0"/>
                  <a:cs typeface="Helvetica Neue" charset="0"/>
                </a:rPr>
                <a:t> PARTY APP</a:t>
              </a:r>
            </a:p>
          </p:txBody>
        </p:sp>
        <p:sp>
          <p:nvSpPr>
            <p:cNvPr id="235" name="Oval 234"/>
            <p:cNvSpPr/>
            <p:nvPr/>
          </p:nvSpPr>
          <p:spPr>
            <a:xfrm>
              <a:off x="18076905" y="4799775"/>
              <a:ext cx="892856" cy="8928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56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7272780" y="2135440"/>
            <a:ext cx="1703976" cy="357142"/>
            <a:chOff x="18216728" y="3644969"/>
            <a:chExt cx="4259941" cy="892856"/>
          </a:xfrm>
        </p:grpSpPr>
        <p:sp>
          <p:nvSpPr>
            <p:cNvPr id="237" name="Oval 236"/>
            <p:cNvSpPr/>
            <p:nvPr/>
          </p:nvSpPr>
          <p:spPr>
            <a:xfrm>
              <a:off x="18216728" y="3644969"/>
              <a:ext cx="892856" cy="8928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56" dirty="0">
                <a:solidFill>
                  <a:schemeClr val="tx1"/>
                </a:solidFill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9191718" y="3876864"/>
              <a:ext cx="3284951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" dirty="0">
                  <a:latin typeface="Helvetica Neue" charset="0"/>
                  <a:ea typeface="Helvetica Neue" charset="0"/>
                  <a:cs typeface="Helvetica Neue" charset="0"/>
                </a:rPr>
                <a:t>IN-HOUSE APP</a:t>
              </a:r>
            </a:p>
          </p:txBody>
        </p:sp>
      </p:grpSp>
      <p:pic>
        <p:nvPicPr>
          <p:cNvPr id="258" name="Picture 257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062" y="2756142"/>
            <a:ext cx="283990" cy="157154"/>
          </a:xfrm>
          <a:prstGeom prst="rect">
            <a:avLst/>
          </a:prstGeom>
        </p:spPr>
      </p:pic>
      <p:pic>
        <p:nvPicPr>
          <p:cNvPr id="259" name="Picture 258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390" y="2206762"/>
            <a:ext cx="267262" cy="150042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652" y="2759318"/>
            <a:ext cx="280912" cy="155951"/>
          </a:xfrm>
          <a:prstGeom prst="rect">
            <a:avLst/>
          </a:prstGeom>
        </p:spPr>
      </p:pic>
      <p:sp>
        <p:nvSpPr>
          <p:cNvPr id="340" name="TextBox 339"/>
          <p:cNvSpPr txBox="1"/>
          <p:nvPr/>
        </p:nvSpPr>
        <p:spPr>
          <a:xfrm>
            <a:off x="3477791" y="2224923"/>
            <a:ext cx="2068718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4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AUTOMATED THREAT PREVENTION SERVICES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3492273" y="2573030"/>
            <a:ext cx="20687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DATA FROM LOGS &amp; TELEMETRY </a:t>
            </a:r>
          </a:p>
        </p:txBody>
      </p:sp>
      <p:sp>
        <p:nvSpPr>
          <p:cNvPr id="342" name="Title 1"/>
          <p:cNvSpPr>
            <a:spLocks noGrp="1"/>
          </p:cNvSpPr>
          <p:nvPr>
            <p:ph type="title" idx="4294967295"/>
          </p:nvPr>
        </p:nvSpPr>
        <p:spPr>
          <a:xfrm>
            <a:off x="731838" y="431800"/>
            <a:ext cx="8412162" cy="182563"/>
          </a:xfrm>
        </p:spPr>
        <p:txBody>
          <a:bodyPr>
            <a:normAutofit fontScale="90000"/>
          </a:bodyPr>
          <a:lstStyle/>
          <a:p>
            <a:r>
              <a:rPr lang="en-US" dirty="0"/>
              <a:t>DISRUPTING THE CONSUMPTION MODEL</a:t>
            </a:r>
          </a:p>
        </p:txBody>
      </p:sp>
      <p:cxnSp>
        <p:nvCxnSpPr>
          <p:cNvPr id="372" name="Straight Arrow Connector 371"/>
          <p:cNvCxnSpPr/>
          <p:nvPr/>
        </p:nvCxnSpPr>
        <p:spPr>
          <a:xfrm>
            <a:off x="4323498" y="2982118"/>
            <a:ext cx="0" cy="191222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/>
          <p:nvPr/>
        </p:nvCxnSpPr>
        <p:spPr>
          <a:xfrm>
            <a:off x="4954356" y="2942216"/>
            <a:ext cx="0" cy="23440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/>
          <p:cNvCxnSpPr/>
          <p:nvPr/>
        </p:nvCxnSpPr>
        <p:spPr>
          <a:xfrm>
            <a:off x="5557826" y="2942217"/>
            <a:ext cx="0" cy="237523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/>
          <p:cNvCxnSpPr/>
          <p:nvPr/>
        </p:nvCxnSpPr>
        <p:spPr>
          <a:xfrm>
            <a:off x="3705031" y="2982118"/>
            <a:ext cx="0" cy="191222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/>
          <p:cNvCxnSpPr/>
          <p:nvPr/>
        </p:nvCxnSpPr>
        <p:spPr>
          <a:xfrm>
            <a:off x="3392621" y="3018889"/>
            <a:ext cx="0" cy="154451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/>
          <p:cNvCxnSpPr/>
          <p:nvPr/>
        </p:nvCxnSpPr>
        <p:spPr>
          <a:xfrm>
            <a:off x="5793717" y="2942217"/>
            <a:ext cx="0" cy="237523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8" name="Group 377"/>
          <p:cNvGrpSpPr/>
          <p:nvPr/>
        </p:nvGrpSpPr>
        <p:grpSpPr>
          <a:xfrm>
            <a:off x="2102161" y="3063231"/>
            <a:ext cx="5147377" cy="216550"/>
            <a:chOff x="7676854" y="5913668"/>
            <a:chExt cx="12868442" cy="541376"/>
          </a:xfrm>
          <a:effectLst>
            <a:outerShdw blurRad="50800" dist="50800" dir="5400000" algn="ctr" rotWithShape="0">
              <a:schemeClr val="tx1"/>
            </a:outerShdw>
          </a:effectLst>
        </p:grpSpPr>
        <p:cxnSp>
          <p:nvCxnSpPr>
            <p:cNvPr id="379" name="Straight Connector 378"/>
            <p:cNvCxnSpPr/>
            <p:nvPr/>
          </p:nvCxnSpPr>
          <p:spPr>
            <a:xfrm>
              <a:off x="7687425" y="6204940"/>
              <a:ext cx="12857871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>
              <a:off x="7676854" y="6184356"/>
              <a:ext cx="0" cy="2706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>
              <a:off x="13346015" y="6184356"/>
              <a:ext cx="0" cy="2706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>
              <a:off x="20545296" y="6184356"/>
              <a:ext cx="0" cy="2706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>
              <a:off x="12379528" y="5913668"/>
              <a:ext cx="0" cy="29127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>
              <a:off x="14112375" y="5913668"/>
              <a:ext cx="0" cy="29127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Arrow Connector 384"/>
            <p:cNvCxnSpPr/>
            <p:nvPr/>
          </p:nvCxnSpPr>
          <p:spPr>
            <a:xfrm>
              <a:off x="15555191" y="5913668"/>
              <a:ext cx="0" cy="29127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Arrow Connector 385"/>
            <p:cNvCxnSpPr/>
            <p:nvPr/>
          </p:nvCxnSpPr>
          <p:spPr>
            <a:xfrm>
              <a:off x="14803340" y="6184356"/>
              <a:ext cx="0" cy="2706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/>
            <p:nvPr/>
          </p:nvCxnSpPr>
          <p:spPr>
            <a:xfrm>
              <a:off x="10354606" y="6184356"/>
              <a:ext cx="0" cy="2706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Arrow Connector 387"/>
            <p:cNvCxnSpPr/>
            <p:nvPr/>
          </p:nvCxnSpPr>
          <p:spPr>
            <a:xfrm>
              <a:off x="18555631" y="6184356"/>
              <a:ext cx="0" cy="2706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85ECBB6-73D0-5441-9C75-E3C8FD90AC41}"/>
              </a:ext>
            </a:extLst>
          </p:cNvPr>
          <p:cNvGrpSpPr/>
          <p:nvPr/>
        </p:nvGrpSpPr>
        <p:grpSpPr>
          <a:xfrm>
            <a:off x="1109278" y="3528164"/>
            <a:ext cx="7071119" cy="754566"/>
            <a:chOff x="1865600" y="3564029"/>
            <a:chExt cx="7071119" cy="754566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0144A34A-96BA-4047-A7DB-1530C3D6A1A6}"/>
                </a:ext>
              </a:extLst>
            </p:cNvPr>
            <p:cNvSpPr/>
            <p:nvPr/>
          </p:nvSpPr>
          <p:spPr>
            <a:xfrm>
              <a:off x="1865600" y="3564029"/>
              <a:ext cx="7071119" cy="748835"/>
            </a:xfrm>
            <a:prstGeom prst="roundRect">
              <a:avLst>
                <a:gd name="adj" fmla="val 10035"/>
              </a:avLst>
            </a:prstGeom>
            <a:solidFill>
              <a:schemeClr val="accent4">
                <a:lumMod val="75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 b="1" cap="all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147E07A-ED5F-BE41-8BAB-0FB0F6559CBD}"/>
                </a:ext>
              </a:extLst>
            </p:cNvPr>
            <p:cNvGrpSpPr/>
            <p:nvPr/>
          </p:nvGrpSpPr>
          <p:grpSpPr>
            <a:xfrm>
              <a:off x="6309310" y="3636513"/>
              <a:ext cx="592135" cy="618145"/>
              <a:chOff x="5967546" y="3864760"/>
              <a:chExt cx="592135" cy="618145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1972273E-CA47-6242-A78C-ECD3A20DE592}"/>
                  </a:ext>
                </a:extLst>
              </p:cNvPr>
              <p:cNvSpPr txBox="1"/>
              <p:nvPr/>
            </p:nvSpPr>
            <p:spPr>
              <a:xfrm>
                <a:off x="6012945" y="4340723"/>
                <a:ext cx="501338" cy="142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800" b="1" cap="all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cs typeface="Calibri"/>
                  </a:rPr>
                  <a:t>SaaS</a:t>
                </a:r>
                <a:endParaRPr lang="en-US" sz="700" b="1" cap="all" dirty="0">
                  <a:solidFill>
                    <a:schemeClr val="accent5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98DEA8A4-2E9E-554D-AEE0-6A608FF4093A}"/>
                  </a:ext>
                </a:extLst>
              </p:cNvPr>
              <p:cNvGrpSpPr/>
              <p:nvPr/>
            </p:nvGrpSpPr>
            <p:grpSpPr>
              <a:xfrm>
                <a:off x="5967546" y="3864760"/>
                <a:ext cx="592135" cy="460979"/>
                <a:chOff x="4628285" y="3570007"/>
                <a:chExt cx="910634" cy="708931"/>
              </a:xfrm>
            </p:grpSpPr>
            <p:pic>
              <p:nvPicPr>
                <p:cNvPr id="160" name="Picture 159">
                  <a:extLst>
                    <a:ext uri="{FF2B5EF4-FFF2-40B4-BE49-F238E27FC236}">
                      <a16:creationId xmlns:a16="http://schemas.microsoft.com/office/drawing/2014/main" id="{A0AEA766-57E2-524F-AF37-4F6BBDBCB5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>
                  <a:grayscl/>
                  <a:alphaModFix amt="70000"/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brightnessContrast bright="100000" contrast="-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4938" b="13475"/>
                <a:stretch/>
              </p:blipFill>
              <p:spPr>
                <a:xfrm>
                  <a:off x="4628285" y="3570007"/>
                  <a:ext cx="910634" cy="708931"/>
                </a:xfrm>
                <a:prstGeom prst="rect">
                  <a:avLst/>
                </a:prstGeom>
              </p:spPr>
            </p:pic>
            <p:pic>
              <p:nvPicPr>
                <p:cNvPr id="161" name="Picture 160">
                  <a:extLst>
                    <a:ext uri="{FF2B5EF4-FFF2-40B4-BE49-F238E27FC236}">
                      <a16:creationId xmlns:a16="http://schemas.microsoft.com/office/drawing/2014/main" id="{5607A896-C736-A84D-8CC8-6B46B4E267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69598" y="3780180"/>
                  <a:ext cx="195359" cy="195359"/>
                </a:xfrm>
                <a:prstGeom prst="rect">
                  <a:avLst/>
                </a:prstGeom>
              </p:spPr>
            </p:pic>
            <p:pic>
              <p:nvPicPr>
                <p:cNvPr id="162" name="Picture 161">
                  <a:extLst>
                    <a:ext uri="{FF2B5EF4-FFF2-40B4-BE49-F238E27FC236}">
                      <a16:creationId xmlns:a16="http://schemas.microsoft.com/office/drawing/2014/main" id="{71F304F6-E990-944D-823A-690E5BF671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25981" y="3780180"/>
                  <a:ext cx="195359" cy="195359"/>
                </a:xfrm>
                <a:prstGeom prst="rect">
                  <a:avLst/>
                </a:prstGeom>
              </p:spPr>
            </p:pic>
            <p:pic>
              <p:nvPicPr>
                <p:cNvPr id="163" name="Picture 162">
                  <a:extLst>
                    <a:ext uri="{FF2B5EF4-FFF2-40B4-BE49-F238E27FC236}">
                      <a16:creationId xmlns:a16="http://schemas.microsoft.com/office/drawing/2014/main" id="{04EC1CBF-624A-A045-8B0B-86B355EF62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0981" y="3806561"/>
                  <a:ext cx="195359" cy="195359"/>
                </a:xfrm>
                <a:prstGeom prst="rect">
                  <a:avLst/>
                </a:prstGeom>
              </p:spPr>
            </p:pic>
            <p:pic>
              <p:nvPicPr>
                <p:cNvPr id="164" name="Picture 163">
                  <a:extLst>
                    <a:ext uri="{FF2B5EF4-FFF2-40B4-BE49-F238E27FC236}">
                      <a16:creationId xmlns:a16="http://schemas.microsoft.com/office/drawing/2014/main" id="{B43C9D70-D1A8-E34F-A747-BC84D8F08F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87185" y="3999818"/>
                  <a:ext cx="195359" cy="195358"/>
                </a:xfrm>
                <a:prstGeom prst="rect">
                  <a:avLst/>
                </a:prstGeom>
              </p:spPr>
            </p:pic>
            <p:pic>
              <p:nvPicPr>
                <p:cNvPr id="165" name="Picture 164">
                  <a:extLst>
                    <a:ext uri="{FF2B5EF4-FFF2-40B4-BE49-F238E27FC236}">
                      <a16:creationId xmlns:a16="http://schemas.microsoft.com/office/drawing/2014/main" id="{644CD1D8-1263-084E-9706-26AB8F795E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08395" y="3992653"/>
                  <a:ext cx="229643" cy="229644"/>
                </a:xfrm>
                <a:prstGeom prst="rect">
                  <a:avLst/>
                </a:prstGeom>
              </p:spPr>
            </p:pic>
            <p:pic>
              <p:nvPicPr>
                <p:cNvPr id="166" name="Picture 165">
                  <a:extLst>
                    <a:ext uri="{FF2B5EF4-FFF2-40B4-BE49-F238E27FC236}">
                      <a16:creationId xmlns:a16="http://schemas.microsoft.com/office/drawing/2014/main" id="{05C8577C-8CAA-C64B-A25D-C691109A48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26660" y="3971067"/>
                  <a:ext cx="221745" cy="22174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15A3F3CE-C0AE-734F-BEF8-B9F2E15A0E25}"/>
                </a:ext>
              </a:extLst>
            </p:cNvPr>
            <p:cNvGrpSpPr/>
            <p:nvPr/>
          </p:nvGrpSpPr>
          <p:grpSpPr>
            <a:xfrm>
              <a:off x="7196638" y="3720737"/>
              <a:ext cx="712484" cy="559733"/>
              <a:chOff x="6728147" y="3948984"/>
              <a:chExt cx="712484" cy="559733"/>
            </a:xfrm>
          </p:grpSpPr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585B8DCC-418C-F74A-BDF2-F75AB727929B}"/>
                  </a:ext>
                </a:extLst>
              </p:cNvPr>
              <p:cNvSpPr txBox="1"/>
              <p:nvPr/>
            </p:nvSpPr>
            <p:spPr>
              <a:xfrm>
                <a:off x="6728147" y="4314912"/>
                <a:ext cx="712484" cy="19380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800" b="1" cap="all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cs typeface="Calibri"/>
                  </a:rPr>
                  <a:t>MOBILE USERS</a:t>
                </a:r>
                <a:endParaRPr lang="en-US" sz="700" b="1" cap="all" dirty="0">
                  <a:solidFill>
                    <a:schemeClr val="accent5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DE4368C-59C1-264F-8DCB-2818EC79F271}"/>
                  </a:ext>
                </a:extLst>
              </p:cNvPr>
              <p:cNvGrpSpPr/>
              <p:nvPr/>
            </p:nvGrpSpPr>
            <p:grpSpPr>
              <a:xfrm>
                <a:off x="6829520" y="3948984"/>
                <a:ext cx="509737" cy="292531"/>
                <a:chOff x="388690" y="1449942"/>
                <a:chExt cx="1335701" cy="766539"/>
              </a:xfrm>
            </p:grpSpPr>
            <p:pic>
              <p:nvPicPr>
                <p:cNvPr id="155" name="Picture 154">
                  <a:extLst>
                    <a:ext uri="{FF2B5EF4-FFF2-40B4-BE49-F238E27FC236}">
                      <a16:creationId xmlns:a16="http://schemas.microsoft.com/office/drawing/2014/main" id="{015E7E93-E516-F74F-8E61-681898FA30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8690" y="1689871"/>
                  <a:ext cx="523557" cy="523557"/>
                </a:xfrm>
                <a:prstGeom prst="rect">
                  <a:avLst/>
                </a:prstGeom>
              </p:spPr>
            </p:pic>
            <p:pic>
              <p:nvPicPr>
                <p:cNvPr id="156" name="Picture 155">
                  <a:extLst>
                    <a:ext uri="{FF2B5EF4-FFF2-40B4-BE49-F238E27FC236}">
                      <a16:creationId xmlns:a16="http://schemas.microsoft.com/office/drawing/2014/main" id="{B3441392-E1D1-C440-87EB-4741C6B82B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7852" y="1449942"/>
                  <a:ext cx="766539" cy="766539"/>
                </a:xfrm>
                <a:prstGeom prst="rect">
                  <a:avLst/>
                </a:prstGeom>
              </p:spPr>
            </p:pic>
            <p:pic>
              <p:nvPicPr>
                <p:cNvPr id="157" name="Picture 156">
                  <a:extLst>
                    <a:ext uri="{FF2B5EF4-FFF2-40B4-BE49-F238E27FC236}">
                      <a16:creationId xmlns:a16="http://schemas.microsoft.com/office/drawing/2014/main" id="{0E647020-9FAF-3A47-80B2-FD5B8BF1C9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4267" y="1576574"/>
                  <a:ext cx="633504" cy="63350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03B69192-F216-FB41-A14A-7AE7923FDE58}"/>
                </a:ext>
              </a:extLst>
            </p:cNvPr>
            <p:cNvGrpSpPr/>
            <p:nvPr/>
          </p:nvGrpSpPr>
          <p:grpSpPr>
            <a:xfrm>
              <a:off x="5277799" y="3636513"/>
              <a:ext cx="736318" cy="627019"/>
              <a:chOff x="5000476" y="3864760"/>
              <a:chExt cx="736318" cy="627019"/>
            </a:xfrm>
          </p:grpSpPr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09B07776-7189-5B4F-9403-DFE0ECEB11AC}"/>
                  </a:ext>
                </a:extLst>
              </p:cNvPr>
              <p:cNvSpPr txBox="1"/>
              <p:nvPr/>
            </p:nvSpPr>
            <p:spPr>
              <a:xfrm>
                <a:off x="5000476" y="4331849"/>
                <a:ext cx="713500" cy="1599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800" b="1" cap="all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cs typeface="Calibri"/>
                  </a:rPr>
                  <a:t>Public Cloud 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30D1F4A9-09FD-8D40-8B85-00CC46EA78E6}"/>
                  </a:ext>
                </a:extLst>
              </p:cNvPr>
              <p:cNvGrpSpPr/>
              <p:nvPr/>
            </p:nvGrpSpPr>
            <p:grpSpPr>
              <a:xfrm>
                <a:off x="5049726" y="3864760"/>
                <a:ext cx="687068" cy="460978"/>
                <a:chOff x="3376748" y="3570008"/>
                <a:chExt cx="1056630" cy="708930"/>
              </a:xfrm>
            </p:grpSpPr>
            <p:pic>
              <p:nvPicPr>
                <p:cNvPr id="149" name="Picture 148">
                  <a:extLst>
                    <a:ext uri="{FF2B5EF4-FFF2-40B4-BE49-F238E27FC236}">
                      <a16:creationId xmlns:a16="http://schemas.microsoft.com/office/drawing/2014/main" id="{510D2B8B-DFFB-7543-B9E4-B7B376E8C6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3">
                  <a:alphaModFix amt="70000"/>
                  <a:extLst>
                    <a:ext uri="{BEBA8EAE-BF5A-486C-A8C5-ECC9F3942E4B}">
                      <a14:imgProps xmlns:a14="http://schemas.microsoft.com/office/drawing/2010/main">
                        <a14:imgLayer r:embed="rId34">
                          <a14:imgEffect>
                            <a14:saturation sat="0"/>
                          </a14:imgEffect>
                          <a14:imgEffect>
                            <a14:brightnessContrast bright="100000" contrast="-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5059" b="15934"/>
                <a:stretch/>
              </p:blipFill>
              <p:spPr>
                <a:xfrm>
                  <a:off x="3376748" y="3570008"/>
                  <a:ext cx="938386" cy="708930"/>
                </a:xfrm>
                <a:prstGeom prst="rect">
                  <a:avLst/>
                </a:prstGeom>
              </p:spPr>
            </p:pic>
            <p:pic>
              <p:nvPicPr>
                <p:cNvPr id="150" name="Picture 149">
                  <a:extLst>
                    <a:ext uri="{FF2B5EF4-FFF2-40B4-BE49-F238E27FC236}">
                      <a16:creationId xmlns:a16="http://schemas.microsoft.com/office/drawing/2014/main" id="{69635657-2429-6542-AFBF-ED0E04A16F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5" cstate="print">
                  <a:grayscl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577" y="3987330"/>
                  <a:ext cx="479082" cy="191633"/>
                </a:xfrm>
                <a:prstGeom prst="rect">
                  <a:avLst/>
                </a:prstGeom>
              </p:spPr>
            </p:pic>
            <p:pic>
              <p:nvPicPr>
                <p:cNvPr id="151" name="Picture 150">
                  <a:extLst>
                    <a:ext uri="{FF2B5EF4-FFF2-40B4-BE49-F238E27FC236}">
                      <a16:creationId xmlns:a16="http://schemas.microsoft.com/office/drawing/2014/main" id="{07B73FE6-E1D8-EB45-B3F3-E7D8506CE0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 cstate="print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7">
                          <a14:imgEffect>
                            <a14:brightnessContrast bright="-43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074" y="3688361"/>
                  <a:ext cx="581893" cy="194964"/>
                </a:xfrm>
                <a:prstGeom prst="rect">
                  <a:avLst/>
                </a:prstGeom>
              </p:spPr>
            </p:pic>
            <p:pic>
              <p:nvPicPr>
                <p:cNvPr id="152" name="Picture 151">
                  <a:extLst>
                    <a:ext uri="{FF2B5EF4-FFF2-40B4-BE49-F238E27FC236}">
                      <a16:creationId xmlns:a16="http://schemas.microsoft.com/office/drawing/2014/main" id="{52B1BB08-BDB5-C744-BD58-4A6CA8B9E7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9">
                          <a14:imgEffect>
                            <a14:colorTemperature colorTemp="112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9398" y="3709860"/>
                  <a:ext cx="563980" cy="34845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962F1A65-7C35-054D-8505-62D39E93C2B0}"/>
                </a:ext>
              </a:extLst>
            </p:cNvPr>
            <p:cNvGrpSpPr/>
            <p:nvPr/>
          </p:nvGrpSpPr>
          <p:grpSpPr>
            <a:xfrm>
              <a:off x="8204316" y="3667418"/>
              <a:ext cx="399168" cy="595437"/>
              <a:chOff x="8179785" y="3895665"/>
              <a:chExt cx="399168" cy="595437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926D1A17-57D4-5E41-A3E1-63827B805932}"/>
                  </a:ext>
                </a:extLst>
              </p:cNvPr>
              <p:cNvSpPr txBox="1"/>
              <p:nvPr/>
            </p:nvSpPr>
            <p:spPr>
              <a:xfrm>
                <a:off x="8189078" y="4332527"/>
                <a:ext cx="380581" cy="15857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800" b="1" cap="all" dirty="0" err="1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cs typeface="Calibri"/>
                  </a:rPr>
                  <a:t>IoT</a:t>
                </a:r>
                <a:endParaRPr lang="en-US" sz="700" b="1" cap="all" dirty="0">
                  <a:solidFill>
                    <a:schemeClr val="accent5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  <p:pic>
            <p:nvPicPr>
              <p:cNvPr id="146" name="Picture 145">
                <a:extLst>
                  <a:ext uri="{FF2B5EF4-FFF2-40B4-BE49-F238E27FC236}">
                    <a16:creationId xmlns:a16="http://schemas.microsoft.com/office/drawing/2014/main" id="{94D9DF9D-5108-E04B-ABC3-015E32564B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9785" y="3895665"/>
                <a:ext cx="399168" cy="399168"/>
              </a:xfrm>
              <a:prstGeom prst="rect">
                <a:avLst/>
              </a:prstGeom>
            </p:spPr>
          </p:pic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2B90698-D46F-9E49-B05F-9C108D2DEB5F}"/>
                </a:ext>
              </a:extLst>
            </p:cNvPr>
            <p:cNvGrpSpPr/>
            <p:nvPr/>
          </p:nvGrpSpPr>
          <p:grpSpPr>
            <a:xfrm>
              <a:off x="2251718" y="3640543"/>
              <a:ext cx="713501" cy="617508"/>
              <a:chOff x="2227187" y="3868790"/>
              <a:chExt cx="713501" cy="617508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7AE73CCB-6A38-114D-A963-D5544E91D440}"/>
                  </a:ext>
                </a:extLst>
              </p:cNvPr>
              <p:cNvSpPr txBox="1"/>
              <p:nvPr/>
            </p:nvSpPr>
            <p:spPr>
              <a:xfrm>
                <a:off x="2227187" y="4337330"/>
                <a:ext cx="713501" cy="14896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800" b="1" cap="all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cs typeface="Calibri"/>
                  </a:rPr>
                  <a:t>Headquarters</a:t>
                </a:r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EA2AA3D2-B371-E64F-995A-C30DC5EAE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7478" y="3868790"/>
                <a:ext cx="452919" cy="452919"/>
              </a:xfrm>
              <a:prstGeom prst="rect">
                <a:avLst/>
              </a:prstGeom>
            </p:spPr>
          </p:pic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D36CB752-B4C0-5A46-9234-6AFEABB3CAF5}"/>
                </a:ext>
              </a:extLst>
            </p:cNvPr>
            <p:cNvGrpSpPr/>
            <p:nvPr/>
          </p:nvGrpSpPr>
          <p:grpSpPr>
            <a:xfrm>
              <a:off x="3260412" y="3706197"/>
              <a:ext cx="713501" cy="545782"/>
              <a:chOff x="3174720" y="3934444"/>
              <a:chExt cx="713501" cy="545782"/>
            </a:xfrm>
          </p:grpSpPr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2A841FC6-DAB4-9C43-8C45-6DC3FF56A975}"/>
                  </a:ext>
                </a:extLst>
              </p:cNvPr>
              <p:cNvSpPr txBox="1"/>
              <p:nvPr/>
            </p:nvSpPr>
            <p:spPr>
              <a:xfrm>
                <a:off x="3174720" y="4343403"/>
                <a:ext cx="713501" cy="136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800" b="1" cap="all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cs typeface="Calibri"/>
                  </a:rPr>
                  <a:t>Branch Offices</a:t>
                </a:r>
              </a:p>
            </p:txBody>
          </p: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8594D52E-2EC9-104E-BD43-4FC0F0D6B885}"/>
                  </a:ext>
                </a:extLst>
              </p:cNvPr>
              <p:cNvGrpSpPr/>
              <p:nvPr/>
            </p:nvGrpSpPr>
            <p:grpSpPr>
              <a:xfrm>
                <a:off x="3339086" y="3934444"/>
                <a:ext cx="384770" cy="321611"/>
                <a:chOff x="1227834" y="3554405"/>
                <a:chExt cx="905381" cy="756766"/>
              </a:xfrm>
            </p:grpSpPr>
            <p:pic>
              <p:nvPicPr>
                <p:cNvPr id="141" name="Picture 140">
                  <a:extLst>
                    <a:ext uri="{FF2B5EF4-FFF2-40B4-BE49-F238E27FC236}">
                      <a16:creationId xmlns:a16="http://schemas.microsoft.com/office/drawing/2014/main" id="{0DB1F1DB-C841-0D41-8555-F6C050A375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396" t="51508" r="36529" b="6966"/>
                <a:stretch/>
              </p:blipFill>
              <p:spPr>
                <a:xfrm>
                  <a:off x="1227834" y="3798533"/>
                  <a:ext cx="519419" cy="512638"/>
                </a:xfrm>
                <a:prstGeom prst="rect">
                  <a:avLst/>
                </a:prstGeom>
              </p:spPr>
            </p:pic>
            <p:pic>
              <p:nvPicPr>
                <p:cNvPr id="142" name="Picture 141">
                  <a:extLst>
                    <a:ext uri="{FF2B5EF4-FFF2-40B4-BE49-F238E27FC236}">
                      <a16:creationId xmlns:a16="http://schemas.microsoft.com/office/drawing/2014/main" id="{0CC674AD-4971-8249-A5B9-57F0BA4585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384" t="33398" r="33882" b="6559"/>
                <a:stretch/>
              </p:blipFill>
              <p:spPr>
                <a:xfrm>
                  <a:off x="1605654" y="3554405"/>
                  <a:ext cx="527561" cy="74123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6C9E9123-2F90-3344-BA90-100159A74EC7}"/>
                </a:ext>
              </a:extLst>
            </p:cNvPr>
            <p:cNvGrpSpPr/>
            <p:nvPr/>
          </p:nvGrpSpPr>
          <p:grpSpPr>
            <a:xfrm>
              <a:off x="4269106" y="3662111"/>
              <a:ext cx="713500" cy="656484"/>
              <a:chOff x="4088355" y="3890358"/>
              <a:chExt cx="713500" cy="656484"/>
            </a:xfrm>
          </p:grpSpPr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AE30E53-9ED1-5444-96A7-36100E0F1767}"/>
                  </a:ext>
                </a:extLst>
              </p:cNvPr>
              <p:cNvSpPr txBox="1"/>
              <p:nvPr/>
            </p:nvSpPr>
            <p:spPr>
              <a:xfrm>
                <a:off x="4088355" y="4276786"/>
                <a:ext cx="713500" cy="270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800" b="1" cap="all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cs typeface="Calibri"/>
                  </a:rPr>
                  <a:t>Data Center/ Private Cloud</a:t>
                </a:r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D6732C58-182D-FA47-8D3D-40870D7FFEC1}"/>
                  </a:ext>
                </a:extLst>
              </p:cNvPr>
              <p:cNvGrpSpPr/>
              <p:nvPr/>
            </p:nvGrpSpPr>
            <p:grpSpPr>
              <a:xfrm>
                <a:off x="4222201" y="3890358"/>
                <a:ext cx="445808" cy="409783"/>
                <a:chOff x="2370333" y="3593960"/>
                <a:chExt cx="826531" cy="759741"/>
              </a:xfrm>
            </p:grpSpPr>
            <p:pic>
              <p:nvPicPr>
                <p:cNvPr id="133" name="Picture 132">
                  <a:extLst>
                    <a:ext uri="{FF2B5EF4-FFF2-40B4-BE49-F238E27FC236}">
                      <a16:creationId xmlns:a16="http://schemas.microsoft.com/office/drawing/2014/main" id="{95171DC0-9ADE-E845-BBB3-8866344D75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0333" y="3593960"/>
                  <a:ext cx="633585" cy="633585"/>
                </a:xfrm>
                <a:prstGeom prst="rect">
                  <a:avLst/>
                </a:prstGeom>
              </p:spPr>
            </p:pic>
            <p:pic>
              <p:nvPicPr>
                <p:cNvPr id="134" name="Picture 133">
                  <a:extLst>
                    <a:ext uri="{FF2B5EF4-FFF2-40B4-BE49-F238E27FC236}">
                      <a16:creationId xmlns:a16="http://schemas.microsoft.com/office/drawing/2014/main" id="{83B6A0F2-4BE3-0044-97BF-4A117C1A87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3279" y="3720116"/>
                  <a:ext cx="633585" cy="63358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53637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873891"/>
            <a:ext cx="9144000" cy="282245"/>
          </a:xfrm>
          <a:prstGeom prst="rect">
            <a:avLst/>
          </a:prstGeom>
          <a:solidFill>
            <a:srgbClr val="0E95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aseline="-250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448" y="4617410"/>
            <a:ext cx="930448" cy="496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010" y="1310849"/>
            <a:ext cx="4121424" cy="21980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156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56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450" y="796814"/>
            <a:ext cx="6576378" cy="35109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9E19-6398-484A-9124-BF3DC79572B2}"/>
              </a:ext>
            </a:extLst>
          </p:cNvPr>
          <p:cNvSpPr txBox="1"/>
          <p:nvPr/>
        </p:nvSpPr>
        <p:spPr>
          <a:xfrm>
            <a:off x="3022537" y="4452481"/>
            <a:ext cx="309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atan@paloaltonetworks.com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1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361816" y="363844"/>
            <a:ext cx="8518525" cy="454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 Black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 Black" charset="0"/>
                <a:ea typeface="ＭＳ Ｐゴシック" charset="0"/>
                <a:cs typeface="Helvetica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 Black" charset="0"/>
                <a:ea typeface="ＭＳ Ｐゴシック" charset="0"/>
                <a:cs typeface="Helvetica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 Black" charset="0"/>
                <a:ea typeface="ＭＳ Ｐゴシック" charset="0"/>
                <a:cs typeface="Helvetica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 Black" charset="0"/>
                <a:ea typeface="ＭＳ Ｐゴシック" charset="0"/>
                <a:cs typeface="Helvetica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 Black" charset="0"/>
                <a:ea typeface="ＭＳ Ｐゴシック" charset="0"/>
                <a:cs typeface="Helvetica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 Black" charset="0"/>
                <a:ea typeface="ＭＳ Ｐゴシック" charset="0"/>
                <a:cs typeface="Helvetica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 Black" charset="0"/>
                <a:ea typeface="ＭＳ Ｐゴシック" charset="0"/>
                <a:cs typeface="Helvetica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 Black" charset="0"/>
                <a:ea typeface="ＭＳ Ｐゴシック" charset="0"/>
                <a:cs typeface="Helvetica" charset="0"/>
              </a:defRPr>
            </a:lvl9pPr>
          </a:lstStyle>
          <a:p>
            <a:pPr algn="ctr"/>
            <a:r>
              <a:rPr lang="en-US" sz="3600" i="0" dirty="0"/>
              <a:t>Today’s Problem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450208" y="3716793"/>
            <a:ext cx="8518525" cy="454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 Black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 Black" charset="0"/>
                <a:ea typeface="ＭＳ Ｐゴシック" charset="0"/>
                <a:cs typeface="Helvetica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 Black" charset="0"/>
                <a:ea typeface="ＭＳ Ｐゴシック" charset="0"/>
                <a:cs typeface="Helvetica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 Black" charset="0"/>
                <a:ea typeface="ＭＳ Ｐゴシック" charset="0"/>
                <a:cs typeface="Helvetica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 Black" charset="0"/>
                <a:ea typeface="ＭＳ Ｐゴシック" charset="0"/>
                <a:cs typeface="Helvetica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 Black" charset="0"/>
                <a:ea typeface="ＭＳ Ｐゴシック" charset="0"/>
                <a:cs typeface="Helvetica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 Black" charset="0"/>
                <a:ea typeface="ＭＳ Ｐゴシック" charset="0"/>
                <a:cs typeface="Helvetica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 Black" charset="0"/>
                <a:ea typeface="ＭＳ Ｐゴシック" charset="0"/>
                <a:cs typeface="Helvetica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 Black" charset="0"/>
                <a:ea typeface="ＭＳ Ｐゴシック" charset="0"/>
                <a:cs typeface="Helvetica" charset="0"/>
              </a:defRPr>
            </a:lvl9pPr>
          </a:lstStyle>
          <a:p>
            <a:pPr algn="ctr"/>
            <a:r>
              <a:rPr lang="en-US" sz="2400" dirty="0">
                <a:solidFill>
                  <a:srgbClr val="0070C0"/>
                </a:solidFill>
              </a:rPr>
              <a:t>The world of technology and the world of the security designed to protect technology are moving in opposite directions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050" y="2209800"/>
            <a:ext cx="1739900" cy="7239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294710" y="1078686"/>
            <a:ext cx="3390116" cy="2238393"/>
            <a:chOff x="6649085" y="2195950"/>
            <a:chExt cx="2270833" cy="1220952"/>
          </a:xfrm>
        </p:grpSpPr>
        <p:sp>
          <p:nvSpPr>
            <p:cNvPr id="9" name="Right Arrow 8"/>
            <p:cNvSpPr/>
            <p:nvPr/>
          </p:nvSpPr>
          <p:spPr>
            <a:xfrm>
              <a:off x="6688346" y="2195950"/>
              <a:ext cx="2231572" cy="1220952"/>
            </a:xfrm>
            <a:prstGeom prst="rightArrow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49085" y="2657716"/>
              <a:ext cx="2231833" cy="372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04707">
                <a:lnSpc>
                  <a:spcPct val="80000"/>
                </a:lnSpc>
                <a:defRPr/>
              </a:pPr>
              <a:r>
                <a:rPr lang="en-US" sz="2400" b="1" kern="0" dirty="0">
                  <a:solidFill>
                    <a:srgbClr val="FFFFFF"/>
                  </a:solidFill>
                  <a:latin typeface="Arial"/>
                  <a:cs typeface="Arial"/>
                </a:rPr>
                <a:t>World of Technology</a:t>
              </a:r>
            </a:p>
            <a:p>
              <a:pPr algn="ctr" defTabSz="304707">
                <a:lnSpc>
                  <a:spcPct val="80000"/>
                </a:lnSpc>
                <a:defRPr/>
              </a:pPr>
              <a:r>
                <a:rPr lang="en-US" sz="2400" b="1" kern="0" dirty="0">
                  <a:solidFill>
                    <a:srgbClr val="FFFFFF"/>
                  </a:solidFill>
                  <a:latin typeface="Arial"/>
                  <a:cs typeface="Arial"/>
                </a:rPr>
                <a:t>(IT, OT and </a:t>
              </a:r>
              <a:r>
                <a:rPr lang="en-US" sz="2400" b="1" kern="0" dirty="0" err="1">
                  <a:solidFill>
                    <a:srgbClr val="FFFFFF"/>
                  </a:solidFill>
                  <a:latin typeface="Arial"/>
                  <a:cs typeface="Arial"/>
                </a:rPr>
                <a:t>IoT</a:t>
              </a:r>
              <a:r>
                <a:rPr lang="en-US" sz="2400" b="1" kern="0" dirty="0">
                  <a:solidFill>
                    <a:srgbClr val="FFFFFF"/>
                  </a:solidFill>
                  <a:latin typeface="Arial"/>
                  <a:cs typeface="Arial"/>
                </a:rPr>
                <a:t>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7264" y="1051562"/>
            <a:ext cx="3434119" cy="2238394"/>
            <a:chOff x="243801" y="2172199"/>
            <a:chExt cx="2300308" cy="1220952"/>
          </a:xfrm>
        </p:grpSpPr>
        <p:sp>
          <p:nvSpPr>
            <p:cNvPr id="12" name="Right Arrow 11"/>
            <p:cNvSpPr/>
            <p:nvPr/>
          </p:nvSpPr>
          <p:spPr>
            <a:xfrm rot="10800000">
              <a:off x="243801" y="2172199"/>
              <a:ext cx="2231572" cy="1220952"/>
            </a:xfrm>
            <a:prstGeom prst="rightArrow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52721" y="2608088"/>
              <a:ext cx="1691388" cy="372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04707">
                <a:lnSpc>
                  <a:spcPct val="80000"/>
                </a:lnSpc>
                <a:defRPr/>
              </a:pPr>
              <a:r>
                <a:rPr lang="en-US" sz="2400" b="1" kern="0">
                  <a:solidFill>
                    <a:schemeClr val="bg1"/>
                  </a:solidFill>
                  <a:latin typeface="Arial"/>
                  <a:cs typeface="Arial"/>
                </a:rPr>
                <a:t>World of Cybersecurity</a:t>
              </a:r>
              <a:endParaRPr lang="en-US" sz="2400" b="1" kern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53949" y="1514432"/>
            <a:ext cx="848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86470" y="1850685"/>
            <a:ext cx="516834" cy="68326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97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304038" y="1811902"/>
            <a:ext cx="1779788" cy="1220952"/>
            <a:chOff x="6688346" y="2195950"/>
            <a:chExt cx="2302822" cy="1220952"/>
          </a:xfrm>
        </p:grpSpPr>
        <p:sp>
          <p:nvSpPr>
            <p:cNvPr id="4" name="Right Arrow 3"/>
            <p:cNvSpPr/>
            <p:nvPr/>
          </p:nvSpPr>
          <p:spPr>
            <a:xfrm>
              <a:off x="6688346" y="2195950"/>
              <a:ext cx="2231572" cy="1220952"/>
            </a:xfrm>
            <a:prstGeom prst="rightArrow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759335" y="2557961"/>
              <a:ext cx="2231833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04707">
                <a:lnSpc>
                  <a:spcPct val="80000"/>
                </a:lnSpc>
                <a:defRPr/>
              </a:pPr>
              <a:r>
                <a:rPr lang="en-US" b="1" kern="0" dirty="0">
                  <a:solidFill>
                    <a:srgbClr val="FFFFFF"/>
                  </a:solidFill>
                  <a:latin typeface="Arial"/>
                  <a:cs typeface="Arial"/>
                </a:rPr>
                <a:t>World of Technology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920144" y="2561800"/>
            <a:ext cx="1440904" cy="701643"/>
            <a:chOff x="5296329" y="2536013"/>
            <a:chExt cx="1440904" cy="701643"/>
          </a:xfrm>
        </p:grpSpPr>
        <p:grpSp>
          <p:nvGrpSpPr>
            <p:cNvPr id="7" name="Group 6"/>
            <p:cNvGrpSpPr/>
            <p:nvPr/>
          </p:nvGrpSpPr>
          <p:grpSpPr>
            <a:xfrm>
              <a:off x="5296329" y="2536013"/>
              <a:ext cx="1440904" cy="701643"/>
              <a:chOff x="5481165" y="1094276"/>
              <a:chExt cx="1601005" cy="1248834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652922" y="1094276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solidFill>
                  <a:srgbClr val="A7C439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1270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81165" y="1558749"/>
                <a:ext cx="1601005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latin typeface="Arial"/>
                    <a:cs typeface="Arial"/>
                  </a:rPr>
                  <a:t>Natively Integrated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</p:grpSp>
        <p:sp>
          <p:nvSpPr>
            <p:cNvPr id="10" name="Isosceles Triangle 52"/>
            <p:cNvSpPr/>
            <p:nvPr/>
          </p:nvSpPr>
          <p:spPr>
            <a:xfrm rot="10800000">
              <a:off x="5796334" y="3008250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Isosceles Triangle 53"/>
            <p:cNvSpPr/>
            <p:nvPr/>
          </p:nvSpPr>
          <p:spPr>
            <a:xfrm>
              <a:off x="5796334" y="2659508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920740" y="3326114"/>
            <a:ext cx="1405778" cy="701643"/>
            <a:chOff x="5310005" y="3310579"/>
            <a:chExt cx="1405778" cy="701643"/>
          </a:xfrm>
        </p:grpSpPr>
        <p:grpSp>
          <p:nvGrpSpPr>
            <p:cNvPr id="8" name="Group 7"/>
            <p:cNvGrpSpPr/>
            <p:nvPr/>
          </p:nvGrpSpPr>
          <p:grpSpPr>
            <a:xfrm>
              <a:off x="5310005" y="3310579"/>
              <a:ext cx="1405778" cy="701643"/>
              <a:chOff x="5465358" y="2497324"/>
              <a:chExt cx="1561976" cy="1248834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621929" y="2497324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solidFill>
                  <a:srgbClr val="A7C439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1270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465358" y="2965439"/>
                <a:ext cx="1561976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More Automated</a:t>
                </a:r>
              </a:p>
            </p:txBody>
          </p:sp>
        </p:grpSp>
        <p:sp>
          <p:nvSpPr>
            <p:cNvPr id="12" name="Isosceles Triangle 54"/>
            <p:cNvSpPr/>
            <p:nvPr/>
          </p:nvSpPr>
          <p:spPr>
            <a:xfrm rot="10800000">
              <a:off x="5796334" y="3778098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Isosceles Triangle 55"/>
            <p:cNvSpPr/>
            <p:nvPr/>
          </p:nvSpPr>
          <p:spPr>
            <a:xfrm>
              <a:off x="5796334" y="3435596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84194" y="4116936"/>
            <a:ext cx="1705352" cy="701643"/>
            <a:chOff x="5164232" y="4085147"/>
            <a:chExt cx="1705352" cy="701643"/>
          </a:xfrm>
        </p:grpSpPr>
        <p:grpSp>
          <p:nvGrpSpPr>
            <p:cNvPr id="9" name="Group 8"/>
            <p:cNvGrpSpPr/>
            <p:nvPr/>
          </p:nvGrpSpPr>
          <p:grpSpPr>
            <a:xfrm>
              <a:off x="5164232" y="4085147"/>
              <a:ext cx="1705352" cy="701643"/>
              <a:chOff x="5303393" y="3851533"/>
              <a:chExt cx="1894836" cy="124883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621929" y="3851533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solidFill>
                  <a:srgbClr val="A7C439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1270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303393" y="4288625"/>
                <a:ext cx="1894836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Designed to Prevent</a:t>
                </a:r>
              </a:p>
            </p:txBody>
          </p:sp>
        </p:grpSp>
        <p:sp>
          <p:nvSpPr>
            <p:cNvPr id="14" name="Isosceles Triangle 56"/>
            <p:cNvSpPr/>
            <p:nvPr/>
          </p:nvSpPr>
          <p:spPr>
            <a:xfrm rot="10800000">
              <a:off x="5796334" y="4547789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Isosceles Triangle 57"/>
            <p:cNvSpPr/>
            <p:nvPr/>
          </p:nvSpPr>
          <p:spPr>
            <a:xfrm>
              <a:off x="5796334" y="4205286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2" name="Title 2"/>
          <p:cNvSpPr txBox="1">
            <a:spLocks/>
          </p:cNvSpPr>
          <p:nvPr/>
        </p:nvSpPr>
        <p:spPr bwMode="gray">
          <a:xfrm>
            <a:off x="388861" y="253435"/>
            <a:ext cx="8471427" cy="327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1" kern="1200" cap="none" baseline="0">
                <a:solidFill>
                  <a:schemeClr val="tx1"/>
                </a:solidFill>
                <a:latin typeface="Arial Black"/>
                <a:ea typeface="+mj-ea"/>
                <a:cs typeface="Helvetica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6 Major Trends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806279" y="175159"/>
            <a:ext cx="1533494" cy="701643"/>
            <a:chOff x="5221753" y="163964"/>
            <a:chExt cx="1533494" cy="701643"/>
          </a:xfrm>
        </p:grpSpPr>
        <p:grpSp>
          <p:nvGrpSpPr>
            <p:cNvPr id="24" name="Group 23"/>
            <p:cNvGrpSpPr/>
            <p:nvPr/>
          </p:nvGrpSpPr>
          <p:grpSpPr>
            <a:xfrm>
              <a:off x="5221753" y="163964"/>
              <a:ext cx="1533494" cy="701643"/>
              <a:chOff x="5407536" y="1094276"/>
              <a:chExt cx="1703882" cy="1248834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652922" y="1094276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solidFill>
                  <a:srgbClr val="A7C439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1270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407536" y="1542474"/>
                <a:ext cx="1703882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Simpler and Easier</a:t>
                </a:r>
              </a:p>
            </p:txBody>
          </p:sp>
        </p:grpSp>
        <p:sp>
          <p:nvSpPr>
            <p:cNvPr id="27" name="Isosceles Triangle 52"/>
            <p:cNvSpPr/>
            <p:nvPr/>
          </p:nvSpPr>
          <p:spPr>
            <a:xfrm rot="10800000">
              <a:off x="5788018" y="636201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" name="Isosceles Triangle 53"/>
            <p:cNvSpPr/>
            <p:nvPr/>
          </p:nvSpPr>
          <p:spPr>
            <a:xfrm>
              <a:off x="5788018" y="287459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94236" y="981801"/>
            <a:ext cx="1405778" cy="701643"/>
            <a:chOff x="5314941" y="938530"/>
            <a:chExt cx="1405778" cy="701643"/>
          </a:xfrm>
        </p:grpSpPr>
        <p:grpSp>
          <p:nvGrpSpPr>
            <p:cNvPr id="25" name="Group 24"/>
            <p:cNvGrpSpPr/>
            <p:nvPr/>
          </p:nvGrpSpPr>
          <p:grpSpPr>
            <a:xfrm>
              <a:off x="5314941" y="938530"/>
              <a:ext cx="1405778" cy="701643"/>
              <a:chOff x="5480082" y="2497324"/>
              <a:chExt cx="1561976" cy="1248834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5636656" y="2497324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solidFill>
                  <a:srgbClr val="A7C439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1270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80082" y="2949164"/>
                <a:ext cx="1561976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More Convenient</a:t>
                </a:r>
              </a:p>
            </p:txBody>
          </p:sp>
        </p:grpSp>
        <p:sp>
          <p:nvSpPr>
            <p:cNvPr id="29" name="Isosceles Triangle 54"/>
            <p:cNvSpPr/>
            <p:nvPr/>
          </p:nvSpPr>
          <p:spPr>
            <a:xfrm rot="10800000">
              <a:off x="5788018" y="1406049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" name="Isosceles Triangle 55"/>
            <p:cNvSpPr/>
            <p:nvPr/>
          </p:nvSpPr>
          <p:spPr>
            <a:xfrm>
              <a:off x="5788018" y="1063547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20741" y="1757941"/>
            <a:ext cx="1405780" cy="701643"/>
            <a:chOff x="5301688" y="1713098"/>
            <a:chExt cx="1405780" cy="701643"/>
          </a:xfrm>
        </p:grpSpPr>
        <p:grpSp>
          <p:nvGrpSpPr>
            <p:cNvPr id="26" name="Group 25"/>
            <p:cNvGrpSpPr/>
            <p:nvPr/>
          </p:nvGrpSpPr>
          <p:grpSpPr>
            <a:xfrm>
              <a:off x="5301688" y="1713098"/>
              <a:ext cx="1405780" cy="701643"/>
              <a:chOff x="5465357" y="3851533"/>
              <a:chExt cx="1561978" cy="1248834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621929" y="3851533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solidFill>
                  <a:srgbClr val="A7C439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1270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465357" y="4304900"/>
                <a:ext cx="1561978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Fewer People</a:t>
                </a:r>
              </a:p>
            </p:txBody>
          </p:sp>
        </p:grpSp>
        <p:sp>
          <p:nvSpPr>
            <p:cNvPr id="31" name="Isosceles Triangle 56"/>
            <p:cNvSpPr/>
            <p:nvPr/>
          </p:nvSpPr>
          <p:spPr>
            <a:xfrm rot="10800000">
              <a:off x="5788018" y="2175740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2" name="Isosceles Triangle 57"/>
            <p:cNvSpPr/>
            <p:nvPr/>
          </p:nvSpPr>
          <p:spPr>
            <a:xfrm>
              <a:off x="5788018" y="1833237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8546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51652" y="2536013"/>
            <a:ext cx="1404607" cy="2250777"/>
            <a:chOff x="2451652" y="970995"/>
            <a:chExt cx="1404607" cy="3605483"/>
          </a:xfrm>
        </p:grpSpPr>
        <p:grpSp>
          <p:nvGrpSpPr>
            <p:cNvPr id="7" name="Group 6"/>
            <p:cNvGrpSpPr/>
            <p:nvPr/>
          </p:nvGrpSpPr>
          <p:grpSpPr>
            <a:xfrm>
              <a:off x="2591248" y="970995"/>
              <a:ext cx="1123951" cy="1123951"/>
              <a:chOff x="2753417" y="1094276"/>
              <a:chExt cx="1248834" cy="1248834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753417" y="1094276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76200" cmpd="sng">
                <a:solidFill>
                  <a:srgbClr val="EC603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73073" y="1512679"/>
                <a:ext cx="1209525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Isolated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591248" y="2211760"/>
              <a:ext cx="1123951" cy="1123951"/>
              <a:chOff x="2771559" y="2497324"/>
              <a:chExt cx="1248834" cy="1248834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771559" y="2497324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76200" cmpd="sng">
                <a:solidFill>
                  <a:srgbClr val="EC603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87512" y="2887207"/>
                <a:ext cx="1209525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Mostly Manual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451652" y="3452527"/>
              <a:ext cx="1404607" cy="1123951"/>
              <a:chOff x="2616448" y="3851533"/>
              <a:chExt cx="1560673" cy="124883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771559" y="3851533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76200" cmpd="sng">
                <a:solidFill>
                  <a:srgbClr val="EC603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616448" y="4288625"/>
                <a:ext cx="1560673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Reactive Response</a:t>
                </a:r>
              </a:p>
            </p:txBody>
          </p:sp>
        </p:grpSp>
        <p:sp>
          <p:nvSpPr>
            <p:cNvPr id="10" name="Isosceles Triangle 16"/>
            <p:cNvSpPr/>
            <p:nvPr/>
          </p:nvSpPr>
          <p:spPr>
            <a:xfrm rot="10800000">
              <a:off x="2936664" y="988006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" name="Isosceles Triangle 47"/>
            <p:cNvSpPr/>
            <p:nvPr/>
          </p:nvSpPr>
          <p:spPr>
            <a:xfrm>
              <a:off x="2936664" y="1839381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" name="Isosceles Triangle 48"/>
            <p:cNvSpPr/>
            <p:nvPr/>
          </p:nvSpPr>
          <p:spPr>
            <a:xfrm rot="10800000">
              <a:off x="2936664" y="2231575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3" name="Isosceles Triangle 49"/>
            <p:cNvSpPr/>
            <p:nvPr/>
          </p:nvSpPr>
          <p:spPr>
            <a:xfrm>
              <a:off x="2936664" y="3082951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4" name="Isosceles Triangle 50"/>
            <p:cNvSpPr/>
            <p:nvPr/>
          </p:nvSpPr>
          <p:spPr>
            <a:xfrm rot="10800000">
              <a:off x="2936664" y="3473309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5" name="Isosceles Triangle 51"/>
            <p:cNvSpPr/>
            <p:nvPr/>
          </p:nvSpPr>
          <p:spPr>
            <a:xfrm>
              <a:off x="2936664" y="4324684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81878" y="1788151"/>
            <a:ext cx="1790054" cy="1220952"/>
            <a:chOff x="243801" y="2172199"/>
            <a:chExt cx="2344551" cy="1220952"/>
          </a:xfrm>
        </p:grpSpPr>
        <p:sp>
          <p:nvSpPr>
            <p:cNvPr id="39" name="Right Arrow 38"/>
            <p:cNvSpPr/>
            <p:nvPr/>
          </p:nvSpPr>
          <p:spPr>
            <a:xfrm rot="10800000">
              <a:off x="243801" y="2172199"/>
              <a:ext cx="2231572" cy="1220952"/>
            </a:xfrm>
            <a:prstGeom prst="rightArrow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13228" y="2538261"/>
              <a:ext cx="2275124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304707">
                <a:lnSpc>
                  <a:spcPct val="80000"/>
                </a:lnSpc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Arial"/>
                  <a:cs typeface="Arial"/>
                </a:rPr>
                <a:t>World </a:t>
              </a:r>
              <a:r>
                <a:rPr lang="en-US" b="1" kern="0">
                  <a:solidFill>
                    <a:schemeClr val="bg1"/>
                  </a:solidFill>
                  <a:latin typeface="Arial"/>
                  <a:cs typeface="Arial"/>
                </a:rPr>
                <a:t>of Cybersecurity</a:t>
              </a:r>
              <a:endParaRPr lang="en-US" b="1" kern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1" name="Title 2"/>
          <p:cNvSpPr txBox="1">
            <a:spLocks/>
          </p:cNvSpPr>
          <p:nvPr/>
        </p:nvSpPr>
        <p:spPr bwMode="gray">
          <a:xfrm>
            <a:off x="388861" y="253435"/>
            <a:ext cx="8471427" cy="327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1" kern="1200" cap="none" baseline="0">
                <a:solidFill>
                  <a:schemeClr val="tx1"/>
                </a:solidFill>
                <a:latin typeface="Arial Black"/>
                <a:ea typeface="+mj-ea"/>
                <a:cs typeface="Helvetica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6 Major Trends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433363" y="163964"/>
            <a:ext cx="1396149" cy="2250777"/>
            <a:chOff x="2441679" y="970995"/>
            <a:chExt cx="1396149" cy="3605483"/>
          </a:xfrm>
        </p:grpSpPr>
        <p:grpSp>
          <p:nvGrpSpPr>
            <p:cNvPr id="43" name="Group 42"/>
            <p:cNvGrpSpPr/>
            <p:nvPr/>
          </p:nvGrpSpPr>
          <p:grpSpPr>
            <a:xfrm>
              <a:off x="2591248" y="970995"/>
              <a:ext cx="1123951" cy="1123951"/>
              <a:chOff x="2753417" y="1094276"/>
              <a:chExt cx="1248834" cy="1248834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753417" y="1094276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76200" cmpd="sng">
                <a:solidFill>
                  <a:srgbClr val="EC603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773073" y="1528954"/>
                <a:ext cx="1209525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More Difficult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441679" y="2211760"/>
              <a:ext cx="1396149" cy="1123951"/>
              <a:chOff x="2605371" y="2497324"/>
              <a:chExt cx="1551276" cy="1248834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2771559" y="2497324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76200" cmpd="sng">
                <a:solidFill>
                  <a:srgbClr val="EC603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605371" y="2887207"/>
                <a:ext cx="1551276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More Complicated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2591248" y="3452527"/>
              <a:ext cx="1123951" cy="1123951"/>
              <a:chOff x="2771559" y="3851533"/>
              <a:chExt cx="1248834" cy="1248834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771559" y="3851533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76200" cmpd="sng">
                <a:solidFill>
                  <a:srgbClr val="EC603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791215" y="4288625"/>
                <a:ext cx="1209525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More People</a:t>
                </a:r>
              </a:p>
            </p:txBody>
          </p:sp>
        </p:grpSp>
        <p:sp>
          <p:nvSpPr>
            <p:cNvPr id="46" name="Isosceles Triangle 16"/>
            <p:cNvSpPr/>
            <p:nvPr/>
          </p:nvSpPr>
          <p:spPr>
            <a:xfrm rot="10800000">
              <a:off x="2936664" y="988006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7" name="Isosceles Triangle 47"/>
            <p:cNvSpPr/>
            <p:nvPr/>
          </p:nvSpPr>
          <p:spPr>
            <a:xfrm>
              <a:off x="2936664" y="1839381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8" name="Isosceles Triangle 48"/>
            <p:cNvSpPr/>
            <p:nvPr/>
          </p:nvSpPr>
          <p:spPr>
            <a:xfrm rot="10800000">
              <a:off x="2936664" y="2231575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9" name="Isosceles Triangle 49"/>
            <p:cNvSpPr/>
            <p:nvPr/>
          </p:nvSpPr>
          <p:spPr>
            <a:xfrm>
              <a:off x="2936664" y="3082951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0" name="Isosceles Triangle 50"/>
            <p:cNvSpPr/>
            <p:nvPr/>
          </p:nvSpPr>
          <p:spPr>
            <a:xfrm rot="10800000">
              <a:off x="2936664" y="3473309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1" name="Isosceles Triangle 51"/>
            <p:cNvSpPr/>
            <p:nvPr/>
          </p:nvSpPr>
          <p:spPr>
            <a:xfrm>
              <a:off x="2936664" y="4324684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304038" y="1811902"/>
            <a:ext cx="1779788" cy="1220952"/>
            <a:chOff x="6688346" y="2195950"/>
            <a:chExt cx="2302822" cy="1220952"/>
          </a:xfrm>
        </p:grpSpPr>
        <p:sp>
          <p:nvSpPr>
            <p:cNvPr id="75" name="Right Arrow 74"/>
            <p:cNvSpPr/>
            <p:nvPr/>
          </p:nvSpPr>
          <p:spPr>
            <a:xfrm>
              <a:off x="6688346" y="2195950"/>
              <a:ext cx="2231572" cy="1220952"/>
            </a:xfrm>
            <a:prstGeom prst="rightArrow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759335" y="2557961"/>
              <a:ext cx="2231833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04707">
                <a:lnSpc>
                  <a:spcPct val="80000"/>
                </a:lnSpc>
                <a:defRPr/>
              </a:pPr>
              <a:r>
                <a:rPr lang="en-US" b="1" kern="0" dirty="0">
                  <a:solidFill>
                    <a:srgbClr val="FFFFFF"/>
                  </a:solidFill>
                  <a:latin typeface="Arial"/>
                  <a:cs typeface="Arial"/>
                </a:rPr>
                <a:t>World of Technology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920144" y="2561800"/>
            <a:ext cx="1440904" cy="701643"/>
            <a:chOff x="5296329" y="2536013"/>
            <a:chExt cx="1440904" cy="701643"/>
          </a:xfrm>
        </p:grpSpPr>
        <p:grpSp>
          <p:nvGrpSpPr>
            <p:cNvPr id="78" name="Group 77"/>
            <p:cNvGrpSpPr/>
            <p:nvPr/>
          </p:nvGrpSpPr>
          <p:grpSpPr>
            <a:xfrm>
              <a:off x="5296329" y="2536013"/>
              <a:ext cx="1440904" cy="701643"/>
              <a:chOff x="5481165" y="1094276"/>
              <a:chExt cx="1601005" cy="1248834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5652922" y="1094276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solidFill>
                  <a:srgbClr val="A7C439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1270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481165" y="1558749"/>
                <a:ext cx="1601005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latin typeface="Arial"/>
                    <a:cs typeface="Arial"/>
                  </a:rPr>
                  <a:t>Natively Integrated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</p:grpSp>
        <p:sp>
          <p:nvSpPr>
            <p:cNvPr id="79" name="Isosceles Triangle 52"/>
            <p:cNvSpPr/>
            <p:nvPr/>
          </p:nvSpPr>
          <p:spPr>
            <a:xfrm rot="10800000">
              <a:off x="5796334" y="3008250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0" name="Isosceles Triangle 53"/>
            <p:cNvSpPr/>
            <p:nvPr/>
          </p:nvSpPr>
          <p:spPr>
            <a:xfrm>
              <a:off x="5796334" y="2659508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920740" y="3326114"/>
            <a:ext cx="1405778" cy="701643"/>
            <a:chOff x="5310005" y="3310579"/>
            <a:chExt cx="1405778" cy="701643"/>
          </a:xfrm>
        </p:grpSpPr>
        <p:grpSp>
          <p:nvGrpSpPr>
            <p:cNvPr id="84" name="Group 83"/>
            <p:cNvGrpSpPr/>
            <p:nvPr/>
          </p:nvGrpSpPr>
          <p:grpSpPr>
            <a:xfrm>
              <a:off x="5310005" y="3310579"/>
              <a:ext cx="1405778" cy="701643"/>
              <a:chOff x="5465358" y="2497324"/>
              <a:chExt cx="1561976" cy="1248834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5621929" y="2497324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solidFill>
                  <a:srgbClr val="A7C439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1270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465358" y="2965439"/>
                <a:ext cx="1561976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More Automated</a:t>
                </a:r>
              </a:p>
            </p:txBody>
          </p:sp>
        </p:grpSp>
        <p:sp>
          <p:nvSpPr>
            <p:cNvPr id="85" name="Isosceles Triangle 54"/>
            <p:cNvSpPr/>
            <p:nvPr/>
          </p:nvSpPr>
          <p:spPr>
            <a:xfrm rot="10800000">
              <a:off x="5796334" y="3778098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6" name="Isosceles Triangle 55"/>
            <p:cNvSpPr/>
            <p:nvPr/>
          </p:nvSpPr>
          <p:spPr>
            <a:xfrm>
              <a:off x="5796334" y="3435596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784194" y="4116936"/>
            <a:ext cx="1705352" cy="701643"/>
            <a:chOff x="5164232" y="4085147"/>
            <a:chExt cx="1705352" cy="701643"/>
          </a:xfrm>
        </p:grpSpPr>
        <p:grpSp>
          <p:nvGrpSpPr>
            <p:cNvPr id="90" name="Group 89"/>
            <p:cNvGrpSpPr/>
            <p:nvPr/>
          </p:nvGrpSpPr>
          <p:grpSpPr>
            <a:xfrm>
              <a:off x="5164232" y="4085147"/>
              <a:ext cx="1705352" cy="701643"/>
              <a:chOff x="5303393" y="3851533"/>
              <a:chExt cx="1894836" cy="1248834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621929" y="3851533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solidFill>
                  <a:srgbClr val="A7C439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1270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303393" y="4288625"/>
                <a:ext cx="1894836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Designed to Prevent</a:t>
                </a:r>
              </a:p>
            </p:txBody>
          </p:sp>
        </p:grpSp>
        <p:sp>
          <p:nvSpPr>
            <p:cNvPr id="91" name="Isosceles Triangle 56"/>
            <p:cNvSpPr/>
            <p:nvPr/>
          </p:nvSpPr>
          <p:spPr>
            <a:xfrm rot="10800000">
              <a:off x="5796334" y="4547789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2" name="Isosceles Triangle 57"/>
            <p:cNvSpPr/>
            <p:nvPr/>
          </p:nvSpPr>
          <p:spPr>
            <a:xfrm>
              <a:off x="5796334" y="4205286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806279" y="175159"/>
            <a:ext cx="1533494" cy="701643"/>
            <a:chOff x="5221753" y="163964"/>
            <a:chExt cx="1533494" cy="701643"/>
          </a:xfrm>
        </p:grpSpPr>
        <p:grpSp>
          <p:nvGrpSpPr>
            <p:cNvPr id="96" name="Group 95"/>
            <p:cNvGrpSpPr/>
            <p:nvPr/>
          </p:nvGrpSpPr>
          <p:grpSpPr>
            <a:xfrm>
              <a:off x="5221753" y="163964"/>
              <a:ext cx="1533494" cy="701643"/>
              <a:chOff x="5407536" y="1094276"/>
              <a:chExt cx="1703882" cy="1248834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5652922" y="1094276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solidFill>
                  <a:srgbClr val="A7C439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1270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5407536" y="1542474"/>
                <a:ext cx="1703882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Simpler and Easier</a:t>
                </a:r>
              </a:p>
            </p:txBody>
          </p:sp>
        </p:grpSp>
        <p:sp>
          <p:nvSpPr>
            <p:cNvPr id="97" name="Isosceles Triangle 52"/>
            <p:cNvSpPr/>
            <p:nvPr/>
          </p:nvSpPr>
          <p:spPr>
            <a:xfrm rot="10800000">
              <a:off x="5788018" y="636201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8" name="Isosceles Triangle 53"/>
            <p:cNvSpPr/>
            <p:nvPr/>
          </p:nvSpPr>
          <p:spPr>
            <a:xfrm>
              <a:off x="5788018" y="287459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894236" y="981801"/>
            <a:ext cx="1405778" cy="701643"/>
            <a:chOff x="5314941" y="938530"/>
            <a:chExt cx="1405778" cy="701643"/>
          </a:xfrm>
        </p:grpSpPr>
        <p:grpSp>
          <p:nvGrpSpPr>
            <p:cNvPr id="102" name="Group 101"/>
            <p:cNvGrpSpPr/>
            <p:nvPr/>
          </p:nvGrpSpPr>
          <p:grpSpPr>
            <a:xfrm>
              <a:off x="5314941" y="938530"/>
              <a:ext cx="1405778" cy="701643"/>
              <a:chOff x="5480082" y="2497324"/>
              <a:chExt cx="1561976" cy="1248834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5636656" y="2497324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solidFill>
                  <a:srgbClr val="A7C439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1270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480082" y="2949164"/>
                <a:ext cx="1561976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More Convenient</a:t>
                </a:r>
              </a:p>
            </p:txBody>
          </p:sp>
        </p:grpSp>
        <p:sp>
          <p:nvSpPr>
            <p:cNvPr id="103" name="Isosceles Triangle 54"/>
            <p:cNvSpPr/>
            <p:nvPr/>
          </p:nvSpPr>
          <p:spPr>
            <a:xfrm rot="10800000">
              <a:off x="5788018" y="1406049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4" name="Isosceles Triangle 55"/>
            <p:cNvSpPr/>
            <p:nvPr/>
          </p:nvSpPr>
          <p:spPr>
            <a:xfrm>
              <a:off x="5788018" y="1063547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920741" y="1757941"/>
            <a:ext cx="1405780" cy="701643"/>
            <a:chOff x="5301688" y="1713098"/>
            <a:chExt cx="1405780" cy="701643"/>
          </a:xfrm>
        </p:grpSpPr>
        <p:grpSp>
          <p:nvGrpSpPr>
            <p:cNvPr id="108" name="Group 107"/>
            <p:cNvGrpSpPr/>
            <p:nvPr/>
          </p:nvGrpSpPr>
          <p:grpSpPr>
            <a:xfrm>
              <a:off x="5301688" y="1713098"/>
              <a:ext cx="1405780" cy="701643"/>
              <a:chOff x="5465357" y="3851533"/>
              <a:chExt cx="1561978" cy="1248834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621929" y="3851533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solidFill>
                  <a:srgbClr val="A7C439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1270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5465357" y="4304900"/>
                <a:ext cx="1561978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Fewer People</a:t>
                </a:r>
              </a:p>
            </p:txBody>
          </p:sp>
        </p:grpSp>
        <p:sp>
          <p:nvSpPr>
            <p:cNvPr id="109" name="Isosceles Triangle 56"/>
            <p:cNvSpPr/>
            <p:nvPr/>
          </p:nvSpPr>
          <p:spPr>
            <a:xfrm rot="10800000">
              <a:off x="5788018" y="2175740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0" name="Isosceles Triangle 57"/>
            <p:cNvSpPr/>
            <p:nvPr/>
          </p:nvSpPr>
          <p:spPr>
            <a:xfrm>
              <a:off x="5788018" y="1833237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5314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80DE42-D076-704E-9770-3391FB6126E1}" type="slidenum">
              <a:rPr lang="en-US" smtClean="0"/>
              <a:pPr>
                <a:defRPr/>
              </a:pPr>
              <a:t>5</a:t>
            </a:fld>
            <a:r>
              <a:rPr lang="en-US"/>
              <a:t>  |  © 2015, Palo Alto Networks. Confidential and Proprietary. </a:t>
            </a:r>
          </a:p>
        </p:txBody>
      </p:sp>
      <p:sp>
        <p:nvSpPr>
          <p:cNvPr id="41" name="Title 2"/>
          <p:cNvSpPr txBox="1">
            <a:spLocks/>
          </p:cNvSpPr>
          <p:nvPr/>
        </p:nvSpPr>
        <p:spPr bwMode="gray">
          <a:xfrm>
            <a:off x="388861" y="253435"/>
            <a:ext cx="8471427" cy="327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1" kern="1200" cap="none" baseline="0">
                <a:solidFill>
                  <a:schemeClr val="tx1"/>
                </a:solidFill>
                <a:latin typeface="Arial Black"/>
                <a:ea typeface="+mj-ea"/>
                <a:cs typeface="Helvetica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6 Major Trends</a:t>
            </a:r>
          </a:p>
        </p:txBody>
      </p:sp>
      <p:sp>
        <p:nvSpPr>
          <p:cNvPr id="74" name="Curved Right Arrow 73"/>
          <p:cNvSpPr/>
          <p:nvPr/>
        </p:nvSpPr>
        <p:spPr>
          <a:xfrm>
            <a:off x="586595" y="2963874"/>
            <a:ext cx="1622064" cy="1379997"/>
          </a:xfrm>
          <a:prstGeom prst="curvedRightArrow">
            <a:avLst>
              <a:gd name="adj1" fmla="val 34384"/>
              <a:gd name="adj2" fmla="val 50000"/>
              <a:gd name="adj3" fmla="val 25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Curved Right Arrow 74"/>
          <p:cNvSpPr/>
          <p:nvPr/>
        </p:nvSpPr>
        <p:spPr>
          <a:xfrm flipV="1">
            <a:off x="615452" y="497603"/>
            <a:ext cx="1622064" cy="1385800"/>
          </a:xfrm>
          <a:prstGeom prst="curvedRightArrow">
            <a:avLst>
              <a:gd name="adj1" fmla="val 31729"/>
              <a:gd name="adj2" fmla="val 50000"/>
              <a:gd name="adj3" fmla="val 322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3802672" y="1832431"/>
            <a:ext cx="1358099" cy="1235740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451652" y="2536013"/>
            <a:ext cx="1404607" cy="2250777"/>
            <a:chOff x="2451652" y="970995"/>
            <a:chExt cx="1404607" cy="3605483"/>
          </a:xfrm>
        </p:grpSpPr>
        <p:grpSp>
          <p:nvGrpSpPr>
            <p:cNvPr id="78" name="Group 77"/>
            <p:cNvGrpSpPr/>
            <p:nvPr/>
          </p:nvGrpSpPr>
          <p:grpSpPr>
            <a:xfrm>
              <a:off x="2591248" y="970995"/>
              <a:ext cx="1123951" cy="1123951"/>
              <a:chOff x="2753417" y="1094276"/>
              <a:chExt cx="1248834" cy="1248834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2753417" y="1094276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76200" cmpd="sng">
                <a:solidFill>
                  <a:srgbClr val="EC603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773073" y="1512679"/>
                <a:ext cx="1209525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Isolated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2591248" y="2211760"/>
              <a:ext cx="1123951" cy="1123951"/>
              <a:chOff x="2771559" y="2497324"/>
              <a:chExt cx="1248834" cy="1248834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2771559" y="2497324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76200" cmpd="sng">
                <a:solidFill>
                  <a:srgbClr val="EC603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787512" y="2887207"/>
                <a:ext cx="1209525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Mostly Manual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451652" y="3452527"/>
              <a:ext cx="1404607" cy="1123951"/>
              <a:chOff x="2616448" y="3851533"/>
              <a:chExt cx="1560673" cy="1248834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2771559" y="3851533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76200" cmpd="sng">
                <a:solidFill>
                  <a:srgbClr val="EC603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616448" y="4288625"/>
                <a:ext cx="1560673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Reactive Response</a:t>
                </a:r>
              </a:p>
            </p:txBody>
          </p:sp>
        </p:grpSp>
        <p:sp>
          <p:nvSpPr>
            <p:cNvPr id="81" name="Isosceles Triangle 16"/>
            <p:cNvSpPr/>
            <p:nvPr/>
          </p:nvSpPr>
          <p:spPr>
            <a:xfrm rot="10800000">
              <a:off x="2936664" y="988006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2" name="Isosceles Triangle 47"/>
            <p:cNvSpPr/>
            <p:nvPr/>
          </p:nvSpPr>
          <p:spPr>
            <a:xfrm>
              <a:off x="2936664" y="1839381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3" name="Isosceles Triangle 48"/>
            <p:cNvSpPr/>
            <p:nvPr/>
          </p:nvSpPr>
          <p:spPr>
            <a:xfrm rot="10800000">
              <a:off x="2936664" y="2231575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4" name="Isosceles Triangle 49"/>
            <p:cNvSpPr/>
            <p:nvPr/>
          </p:nvSpPr>
          <p:spPr>
            <a:xfrm>
              <a:off x="2936664" y="3082951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5" name="Isosceles Triangle 50"/>
            <p:cNvSpPr/>
            <p:nvPr/>
          </p:nvSpPr>
          <p:spPr>
            <a:xfrm rot="10800000">
              <a:off x="2936664" y="3473309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6" name="Isosceles Triangle 51"/>
            <p:cNvSpPr/>
            <p:nvPr/>
          </p:nvSpPr>
          <p:spPr>
            <a:xfrm>
              <a:off x="2936664" y="4324684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486100" y="169301"/>
            <a:ext cx="1307428" cy="2250777"/>
            <a:chOff x="2492764" y="970995"/>
            <a:chExt cx="1307428" cy="3605483"/>
          </a:xfrm>
        </p:grpSpPr>
        <p:grpSp>
          <p:nvGrpSpPr>
            <p:cNvPr id="97" name="Group 96"/>
            <p:cNvGrpSpPr/>
            <p:nvPr/>
          </p:nvGrpSpPr>
          <p:grpSpPr>
            <a:xfrm>
              <a:off x="2591248" y="970995"/>
              <a:ext cx="1123951" cy="1123951"/>
              <a:chOff x="2753417" y="1094276"/>
              <a:chExt cx="1248834" cy="1248834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2753417" y="1094276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76200" cmpd="sng">
                <a:solidFill>
                  <a:srgbClr val="EC603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773073" y="1528954"/>
                <a:ext cx="1209525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More Difficult</a:t>
                </a: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2492764" y="2211760"/>
              <a:ext cx="1307428" cy="1123951"/>
              <a:chOff x="2662131" y="2497324"/>
              <a:chExt cx="1452698" cy="1248834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2771559" y="2497324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76200" cmpd="sng">
                <a:solidFill>
                  <a:srgbClr val="EC603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662131" y="2887207"/>
                <a:ext cx="1452698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latin typeface="Arial"/>
                    <a:cs typeface="Arial"/>
                  </a:rPr>
                  <a:t>More Complicated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591248" y="3452527"/>
              <a:ext cx="1123951" cy="1123951"/>
              <a:chOff x="2771559" y="3851533"/>
              <a:chExt cx="1248834" cy="1248834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2771559" y="3851533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76200" cmpd="sng">
                <a:solidFill>
                  <a:srgbClr val="EC603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791215" y="4288625"/>
                <a:ext cx="1209525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More People</a:t>
                </a:r>
              </a:p>
            </p:txBody>
          </p:sp>
        </p:grpSp>
        <p:sp>
          <p:nvSpPr>
            <p:cNvPr id="100" name="Isosceles Triangle 16"/>
            <p:cNvSpPr/>
            <p:nvPr/>
          </p:nvSpPr>
          <p:spPr>
            <a:xfrm rot="10800000">
              <a:off x="2936664" y="988006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1" name="Isosceles Triangle 47"/>
            <p:cNvSpPr/>
            <p:nvPr/>
          </p:nvSpPr>
          <p:spPr>
            <a:xfrm>
              <a:off x="2936664" y="1839381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2" name="Isosceles Triangle 48"/>
            <p:cNvSpPr/>
            <p:nvPr/>
          </p:nvSpPr>
          <p:spPr>
            <a:xfrm rot="10800000">
              <a:off x="2936664" y="2231575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3" name="Isosceles Triangle 49"/>
            <p:cNvSpPr/>
            <p:nvPr/>
          </p:nvSpPr>
          <p:spPr>
            <a:xfrm>
              <a:off x="2936664" y="3082951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4" name="Isosceles Triangle 50"/>
            <p:cNvSpPr/>
            <p:nvPr/>
          </p:nvSpPr>
          <p:spPr>
            <a:xfrm rot="10800000">
              <a:off x="2936664" y="3473309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5" name="Isosceles Triangle 51"/>
            <p:cNvSpPr/>
            <p:nvPr/>
          </p:nvSpPr>
          <p:spPr>
            <a:xfrm>
              <a:off x="2936664" y="4324684"/>
              <a:ext cx="433120" cy="223837"/>
            </a:xfrm>
            <a:prstGeom prst="triangle">
              <a:avLst/>
            </a:prstGeom>
            <a:solidFill>
              <a:srgbClr val="EC60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4920144" y="2561800"/>
            <a:ext cx="1440904" cy="701643"/>
            <a:chOff x="5296329" y="2536013"/>
            <a:chExt cx="1440904" cy="701643"/>
          </a:xfrm>
        </p:grpSpPr>
        <p:grpSp>
          <p:nvGrpSpPr>
            <p:cNvPr id="116" name="Group 115"/>
            <p:cNvGrpSpPr/>
            <p:nvPr/>
          </p:nvGrpSpPr>
          <p:grpSpPr>
            <a:xfrm>
              <a:off x="5296329" y="2536013"/>
              <a:ext cx="1440904" cy="701643"/>
              <a:chOff x="5481165" y="1094276"/>
              <a:chExt cx="1601005" cy="1248834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5652922" y="1094276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solidFill>
                  <a:srgbClr val="A7C439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1270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5481165" y="1558749"/>
                <a:ext cx="1601005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latin typeface="Arial"/>
                    <a:cs typeface="Arial"/>
                  </a:rPr>
                  <a:t>Natively Integrated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</p:grpSp>
        <p:sp>
          <p:nvSpPr>
            <p:cNvPr id="117" name="Isosceles Triangle 52"/>
            <p:cNvSpPr/>
            <p:nvPr/>
          </p:nvSpPr>
          <p:spPr>
            <a:xfrm rot="10800000">
              <a:off x="5796334" y="3008250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8" name="Isosceles Triangle 53"/>
            <p:cNvSpPr/>
            <p:nvPr/>
          </p:nvSpPr>
          <p:spPr>
            <a:xfrm>
              <a:off x="5796334" y="2659508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920740" y="3326114"/>
            <a:ext cx="1405778" cy="701643"/>
            <a:chOff x="5310005" y="3310579"/>
            <a:chExt cx="1405778" cy="701643"/>
          </a:xfrm>
        </p:grpSpPr>
        <p:grpSp>
          <p:nvGrpSpPr>
            <p:cNvPr id="122" name="Group 121"/>
            <p:cNvGrpSpPr/>
            <p:nvPr/>
          </p:nvGrpSpPr>
          <p:grpSpPr>
            <a:xfrm>
              <a:off x="5310005" y="3310579"/>
              <a:ext cx="1405778" cy="701643"/>
              <a:chOff x="5465358" y="2497324"/>
              <a:chExt cx="1561976" cy="1248834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5621929" y="2497324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solidFill>
                  <a:srgbClr val="A7C439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1270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5465358" y="2965439"/>
                <a:ext cx="1561976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More Automated</a:t>
                </a:r>
              </a:p>
            </p:txBody>
          </p:sp>
        </p:grpSp>
        <p:sp>
          <p:nvSpPr>
            <p:cNvPr id="123" name="Isosceles Triangle 54"/>
            <p:cNvSpPr/>
            <p:nvPr/>
          </p:nvSpPr>
          <p:spPr>
            <a:xfrm rot="10800000">
              <a:off x="5796334" y="3778098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4" name="Isosceles Triangle 55"/>
            <p:cNvSpPr/>
            <p:nvPr/>
          </p:nvSpPr>
          <p:spPr>
            <a:xfrm>
              <a:off x="5796334" y="3435596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784194" y="4116936"/>
            <a:ext cx="1705352" cy="701643"/>
            <a:chOff x="5164232" y="4085147"/>
            <a:chExt cx="1705352" cy="701643"/>
          </a:xfrm>
        </p:grpSpPr>
        <p:grpSp>
          <p:nvGrpSpPr>
            <p:cNvPr id="128" name="Group 127"/>
            <p:cNvGrpSpPr/>
            <p:nvPr/>
          </p:nvGrpSpPr>
          <p:grpSpPr>
            <a:xfrm>
              <a:off x="5164232" y="4085147"/>
              <a:ext cx="1705352" cy="701643"/>
              <a:chOff x="5303393" y="3851533"/>
              <a:chExt cx="1894836" cy="1248834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5621929" y="3851533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solidFill>
                  <a:srgbClr val="A7C439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1270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5303393" y="4288625"/>
                <a:ext cx="1894836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Designed to Prevent</a:t>
                </a:r>
              </a:p>
            </p:txBody>
          </p:sp>
        </p:grpSp>
        <p:sp>
          <p:nvSpPr>
            <p:cNvPr id="129" name="Isosceles Triangle 56"/>
            <p:cNvSpPr/>
            <p:nvPr/>
          </p:nvSpPr>
          <p:spPr>
            <a:xfrm rot="10800000">
              <a:off x="5796334" y="4547789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0" name="Isosceles Triangle 57"/>
            <p:cNvSpPr/>
            <p:nvPr/>
          </p:nvSpPr>
          <p:spPr>
            <a:xfrm>
              <a:off x="5796334" y="4205286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806279" y="175159"/>
            <a:ext cx="1533494" cy="701643"/>
            <a:chOff x="5221753" y="163964"/>
            <a:chExt cx="1533494" cy="701643"/>
          </a:xfrm>
        </p:grpSpPr>
        <p:grpSp>
          <p:nvGrpSpPr>
            <p:cNvPr id="134" name="Group 133"/>
            <p:cNvGrpSpPr/>
            <p:nvPr/>
          </p:nvGrpSpPr>
          <p:grpSpPr>
            <a:xfrm>
              <a:off x="5221753" y="163964"/>
              <a:ext cx="1533494" cy="701643"/>
              <a:chOff x="5407536" y="1094276"/>
              <a:chExt cx="1703882" cy="1248834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5652922" y="1094276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solidFill>
                  <a:srgbClr val="A7C439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1270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5407536" y="1542474"/>
                <a:ext cx="1703882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Simpler and Easier</a:t>
                </a:r>
              </a:p>
            </p:txBody>
          </p:sp>
        </p:grpSp>
        <p:sp>
          <p:nvSpPr>
            <p:cNvPr id="135" name="Isosceles Triangle 52"/>
            <p:cNvSpPr/>
            <p:nvPr/>
          </p:nvSpPr>
          <p:spPr>
            <a:xfrm rot="10800000">
              <a:off x="5788018" y="636201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6" name="Isosceles Triangle 53"/>
            <p:cNvSpPr/>
            <p:nvPr/>
          </p:nvSpPr>
          <p:spPr>
            <a:xfrm>
              <a:off x="5788018" y="287459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894236" y="981801"/>
            <a:ext cx="1405778" cy="701643"/>
            <a:chOff x="5314941" y="938530"/>
            <a:chExt cx="1405778" cy="701643"/>
          </a:xfrm>
        </p:grpSpPr>
        <p:grpSp>
          <p:nvGrpSpPr>
            <p:cNvPr id="140" name="Group 139"/>
            <p:cNvGrpSpPr/>
            <p:nvPr/>
          </p:nvGrpSpPr>
          <p:grpSpPr>
            <a:xfrm>
              <a:off x="5314941" y="938530"/>
              <a:ext cx="1405778" cy="701643"/>
              <a:chOff x="5480082" y="2497324"/>
              <a:chExt cx="1561976" cy="1248834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5636656" y="2497324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solidFill>
                  <a:srgbClr val="A7C439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1270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5480082" y="2949164"/>
                <a:ext cx="1561976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More Convenient</a:t>
                </a:r>
              </a:p>
            </p:txBody>
          </p:sp>
        </p:grpSp>
        <p:sp>
          <p:nvSpPr>
            <p:cNvPr id="141" name="Isosceles Triangle 54"/>
            <p:cNvSpPr/>
            <p:nvPr/>
          </p:nvSpPr>
          <p:spPr>
            <a:xfrm rot="10800000">
              <a:off x="5788018" y="1406049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2" name="Isosceles Triangle 55"/>
            <p:cNvSpPr/>
            <p:nvPr/>
          </p:nvSpPr>
          <p:spPr>
            <a:xfrm>
              <a:off x="5788018" y="1063547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4920741" y="1757941"/>
            <a:ext cx="1405780" cy="701643"/>
            <a:chOff x="5301688" y="1713098"/>
            <a:chExt cx="1405780" cy="701643"/>
          </a:xfrm>
        </p:grpSpPr>
        <p:grpSp>
          <p:nvGrpSpPr>
            <p:cNvPr id="146" name="Group 145"/>
            <p:cNvGrpSpPr/>
            <p:nvPr/>
          </p:nvGrpSpPr>
          <p:grpSpPr>
            <a:xfrm>
              <a:off x="5301688" y="1713098"/>
              <a:ext cx="1405780" cy="701643"/>
              <a:chOff x="5465357" y="3851533"/>
              <a:chExt cx="1561978" cy="1248834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5621929" y="3851533"/>
                <a:ext cx="1248834" cy="1248834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solidFill>
                  <a:srgbClr val="A7C439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1270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5465357" y="4304900"/>
                <a:ext cx="1561978" cy="43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latin typeface="Arial"/>
                    <a:cs typeface="Arial"/>
                  </a:rPr>
                  <a:t>Fewer People</a:t>
                </a:r>
              </a:p>
            </p:txBody>
          </p:sp>
        </p:grpSp>
        <p:sp>
          <p:nvSpPr>
            <p:cNvPr id="147" name="Isosceles Triangle 56"/>
            <p:cNvSpPr/>
            <p:nvPr/>
          </p:nvSpPr>
          <p:spPr>
            <a:xfrm rot="10800000">
              <a:off x="5788018" y="2175740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8" name="Isosceles Triangle 57"/>
            <p:cNvSpPr/>
            <p:nvPr/>
          </p:nvSpPr>
          <p:spPr>
            <a:xfrm>
              <a:off x="5788018" y="1833237"/>
              <a:ext cx="433120" cy="139734"/>
            </a:xfrm>
            <a:prstGeom prst="triangle">
              <a:avLst/>
            </a:prstGeom>
            <a:solidFill>
              <a:srgbClr val="A7C4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3694179" y="2204547"/>
            <a:ext cx="1562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U-Turn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35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697" y="799944"/>
            <a:ext cx="1639378" cy="16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321" y="762799"/>
            <a:ext cx="1540000" cy="158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665" y="1009943"/>
            <a:ext cx="1448001" cy="1200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52" y="847944"/>
            <a:ext cx="1440000" cy="1524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Preventing Successful </a:t>
            </a:r>
            <a:r>
              <a:rPr lang="en-US" dirty="0"/>
              <a:t>A</a:t>
            </a:r>
            <a:r>
              <a:rPr lang="en-US"/>
              <a:t>ttacks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45922" y="3564029"/>
            <a:ext cx="8690798" cy="754566"/>
            <a:chOff x="245922" y="3564029"/>
            <a:chExt cx="8690798" cy="754566"/>
          </a:xfrm>
        </p:grpSpPr>
        <p:sp>
          <p:nvSpPr>
            <p:cNvPr id="64" name="Rounded Rectangle 63"/>
            <p:cNvSpPr/>
            <p:nvPr/>
          </p:nvSpPr>
          <p:spPr>
            <a:xfrm>
              <a:off x="245922" y="3564029"/>
              <a:ext cx="8690798" cy="748835"/>
            </a:xfrm>
            <a:prstGeom prst="roundRect">
              <a:avLst>
                <a:gd name="adj" fmla="val 10035"/>
              </a:avLst>
            </a:prstGeom>
            <a:solidFill>
              <a:schemeClr val="accent4">
                <a:lumMod val="75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50" b="1" cap="all" dirty="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CONSISTENT ACROSS ALL </a:t>
              </a:r>
            </a:p>
            <a:p>
              <a:r>
                <a:rPr lang="en-US" sz="1050" b="1" cap="all" dirty="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Business Locations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309310" y="3636513"/>
              <a:ext cx="592135" cy="618145"/>
              <a:chOff x="5967546" y="3864760"/>
              <a:chExt cx="592135" cy="618145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6012945" y="4340723"/>
                <a:ext cx="501338" cy="142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800" b="1" cap="all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cs typeface="Calibri"/>
                  </a:rPr>
                  <a:t>SaaS</a:t>
                </a:r>
                <a:endParaRPr lang="en-US" sz="700" b="1" cap="all" dirty="0">
                  <a:solidFill>
                    <a:schemeClr val="accent5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5967546" y="3864760"/>
                <a:ext cx="592135" cy="460979"/>
                <a:chOff x="4628285" y="3570007"/>
                <a:chExt cx="910634" cy="708931"/>
              </a:xfrm>
            </p:grpSpPr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7">
                  <a:grayscl/>
                  <a:alphaModFix amt="70000"/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bright="100000" contrast="-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4938" b="13475"/>
                <a:stretch/>
              </p:blipFill>
              <p:spPr>
                <a:xfrm>
                  <a:off x="4628285" y="3570007"/>
                  <a:ext cx="910634" cy="708931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>
                <a:blip r:embed="rId9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69598" y="3780180"/>
                  <a:ext cx="195359" cy="195359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25981" y="3780180"/>
                  <a:ext cx="195359" cy="195359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0981" y="3806561"/>
                  <a:ext cx="195359" cy="195359"/>
                </a:xfrm>
                <a:prstGeom prst="rect">
                  <a:avLst/>
                </a:prstGeom>
              </p:spPr>
            </p:pic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87185" y="3999818"/>
                  <a:ext cx="195359" cy="195358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08395" y="3992653"/>
                  <a:ext cx="229643" cy="229644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26660" y="3971067"/>
                  <a:ext cx="221745" cy="22174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5" name="Group 74"/>
            <p:cNvGrpSpPr/>
            <p:nvPr/>
          </p:nvGrpSpPr>
          <p:grpSpPr>
            <a:xfrm>
              <a:off x="7196638" y="3720737"/>
              <a:ext cx="712484" cy="559733"/>
              <a:chOff x="6728147" y="3948984"/>
              <a:chExt cx="712484" cy="559733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6728147" y="4314912"/>
                <a:ext cx="712484" cy="19380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800" b="1" cap="all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cs typeface="Calibri"/>
                  </a:rPr>
                  <a:t>MOBILE USERS</a:t>
                </a:r>
                <a:endParaRPr lang="en-US" sz="700" b="1" cap="all" dirty="0">
                  <a:solidFill>
                    <a:schemeClr val="accent5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6829520" y="3948984"/>
                <a:ext cx="509737" cy="292531"/>
                <a:chOff x="388690" y="1449942"/>
                <a:chExt cx="1335701" cy="766539"/>
              </a:xfrm>
            </p:grpSpPr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8690" y="1689871"/>
                  <a:ext cx="523557" cy="523557"/>
                </a:xfrm>
                <a:prstGeom prst="rect">
                  <a:avLst/>
                </a:prstGeom>
              </p:spPr>
            </p:pic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7852" y="1449942"/>
                  <a:ext cx="766539" cy="766539"/>
                </a:xfrm>
                <a:prstGeom prst="rect">
                  <a:avLst/>
                </a:prstGeom>
              </p:spPr>
            </p:pic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4267" y="1576574"/>
                  <a:ext cx="633504" cy="63350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1" name="Group 80"/>
            <p:cNvGrpSpPr/>
            <p:nvPr/>
          </p:nvGrpSpPr>
          <p:grpSpPr>
            <a:xfrm>
              <a:off x="5277799" y="3636513"/>
              <a:ext cx="736318" cy="627019"/>
              <a:chOff x="5000476" y="3864760"/>
              <a:chExt cx="736318" cy="627019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5000476" y="4331849"/>
                <a:ext cx="713500" cy="1599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800" b="1" cap="all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cs typeface="Calibri"/>
                  </a:rPr>
                  <a:t>Public Cloud </a:t>
                </a:r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5049726" y="3864760"/>
                <a:ext cx="687068" cy="460978"/>
                <a:chOff x="3376748" y="3570008"/>
                <a:chExt cx="1056630" cy="708930"/>
              </a:xfrm>
            </p:grpSpPr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 rotWithShape="1">
                <a:blip r:embed="rId18">
                  <a:alphaModFix amt="70000"/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saturation sat="0"/>
                          </a14:imgEffect>
                          <a14:imgEffect>
                            <a14:brightnessContrast bright="100000" contrast="-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5059" b="15934"/>
                <a:stretch/>
              </p:blipFill>
              <p:spPr>
                <a:xfrm>
                  <a:off x="3376748" y="3570008"/>
                  <a:ext cx="938386" cy="708930"/>
                </a:xfrm>
                <a:prstGeom prst="rect">
                  <a:avLst/>
                </a:prstGeom>
              </p:spPr>
            </p:pic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>
                <a:blip r:embed="rId20" cstate="print">
                  <a:grayscl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577" y="3987330"/>
                  <a:ext cx="479082" cy="191633"/>
                </a:xfrm>
                <a:prstGeom prst="rect">
                  <a:avLst/>
                </a:prstGeom>
              </p:spPr>
            </p:pic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>
                <a:blip r:embed="rId21" cstate="print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22">
                          <a14:imgEffect>
                            <a14:brightnessContrast bright="-43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074" y="3688361"/>
                  <a:ext cx="581893" cy="194964"/>
                </a:xfrm>
                <a:prstGeom prst="rect">
                  <a:avLst/>
                </a:prstGeom>
              </p:spPr>
            </p:pic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23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4">
                          <a14:imgEffect>
                            <a14:colorTemperature colorTemp="112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9398" y="3709860"/>
                  <a:ext cx="563980" cy="34845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8" name="Group 87"/>
            <p:cNvGrpSpPr/>
            <p:nvPr/>
          </p:nvGrpSpPr>
          <p:grpSpPr>
            <a:xfrm>
              <a:off x="8204316" y="3667418"/>
              <a:ext cx="399168" cy="595437"/>
              <a:chOff x="8179785" y="3895665"/>
              <a:chExt cx="399168" cy="595437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8189078" y="4332527"/>
                <a:ext cx="380581" cy="15857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800" b="1" cap="all" dirty="0" err="1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cs typeface="Calibri"/>
                  </a:rPr>
                  <a:t>IoT</a:t>
                </a:r>
                <a:endParaRPr lang="en-US" sz="700" b="1" cap="all" dirty="0">
                  <a:solidFill>
                    <a:schemeClr val="accent5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9785" y="3895665"/>
                <a:ext cx="399168" cy="399168"/>
              </a:xfrm>
              <a:prstGeom prst="rect">
                <a:avLst/>
              </a:prstGeom>
            </p:spPr>
          </p:pic>
        </p:grpSp>
        <p:grpSp>
          <p:nvGrpSpPr>
            <p:cNvPr id="91" name="Group 90"/>
            <p:cNvGrpSpPr/>
            <p:nvPr/>
          </p:nvGrpSpPr>
          <p:grpSpPr>
            <a:xfrm>
              <a:off x="2251718" y="3640543"/>
              <a:ext cx="713501" cy="617508"/>
              <a:chOff x="2227187" y="3868790"/>
              <a:chExt cx="713501" cy="617508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2227187" y="4337330"/>
                <a:ext cx="713501" cy="14896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800" b="1" cap="all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cs typeface="Calibri"/>
                  </a:rPr>
                  <a:t>Headquarters</a:t>
                </a:r>
              </a:p>
            </p:txBody>
          </p:sp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7478" y="3868790"/>
                <a:ext cx="452919" cy="452919"/>
              </a:xfrm>
              <a:prstGeom prst="rect">
                <a:avLst/>
              </a:prstGeom>
            </p:spPr>
          </p:pic>
        </p:grpSp>
        <p:grpSp>
          <p:nvGrpSpPr>
            <p:cNvPr id="94" name="Group 93"/>
            <p:cNvGrpSpPr/>
            <p:nvPr/>
          </p:nvGrpSpPr>
          <p:grpSpPr>
            <a:xfrm>
              <a:off x="3260412" y="3706197"/>
              <a:ext cx="713501" cy="545782"/>
              <a:chOff x="3174720" y="3934444"/>
              <a:chExt cx="713501" cy="545782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3174720" y="4343403"/>
                <a:ext cx="713501" cy="136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800" b="1" cap="all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cs typeface="Calibri"/>
                  </a:rPr>
                  <a:t>Branch Offices</a:t>
                </a:r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3339086" y="3934444"/>
                <a:ext cx="384770" cy="321611"/>
                <a:chOff x="1227834" y="3554405"/>
                <a:chExt cx="905381" cy="756766"/>
              </a:xfrm>
            </p:grpSpPr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 rotWithShape="1"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396" t="51508" r="36529" b="6966"/>
                <a:stretch/>
              </p:blipFill>
              <p:spPr>
                <a:xfrm>
                  <a:off x="1227834" y="3798533"/>
                  <a:ext cx="519419" cy="512638"/>
                </a:xfrm>
                <a:prstGeom prst="rect">
                  <a:avLst/>
                </a:prstGeom>
              </p:spPr>
            </p:pic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 rotWithShape="1"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384" t="33398" r="33882" b="6559"/>
                <a:stretch/>
              </p:blipFill>
              <p:spPr>
                <a:xfrm>
                  <a:off x="1605654" y="3554405"/>
                  <a:ext cx="527561" cy="74123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9" name="Group 98"/>
            <p:cNvGrpSpPr/>
            <p:nvPr/>
          </p:nvGrpSpPr>
          <p:grpSpPr>
            <a:xfrm>
              <a:off x="4269106" y="3662111"/>
              <a:ext cx="713500" cy="656484"/>
              <a:chOff x="4088355" y="3890358"/>
              <a:chExt cx="713500" cy="656484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4088355" y="4276786"/>
                <a:ext cx="713500" cy="270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800" b="1" cap="all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cs typeface="Calibri"/>
                  </a:rPr>
                  <a:t>Data Center/ Private Cloud</a:t>
                </a:r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4222201" y="3890358"/>
                <a:ext cx="445808" cy="409783"/>
                <a:chOff x="2370333" y="3593960"/>
                <a:chExt cx="826531" cy="759741"/>
              </a:xfrm>
            </p:grpSpPr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0333" y="3593960"/>
                  <a:ext cx="633585" cy="633585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3279" y="3720116"/>
                  <a:ext cx="633585" cy="63358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920793C-859C-4266-A54C-4884616D4EB3}"/>
              </a:ext>
            </a:extLst>
          </p:cNvPr>
          <p:cNvSpPr txBox="1"/>
          <p:nvPr/>
        </p:nvSpPr>
        <p:spPr>
          <a:xfrm>
            <a:off x="9525" y="4910036"/>
            <a:ext cx="21884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2018 Palo Alto Networks Inc. Confidential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Chevron 14">
            <a:extLst>
              <a:ext uri="{FF2B5EF4-FFF2-40B4-BE49-F238E27FC236}">
                <a16:creationId xmlns:a16="http://schemas.microsoft.com/office/drawing/2014/main" id="{AFF7AAB5-7BC9-450E-8FD1-C83ADBB5F3E9}"/>
              </a:ext>
            </a:extLst>
          </p:cNvPr>
          <p:cNvSpPr/>
          <p:nvPr/>
        </p:nvSpPr>
        <p:spPr>
          <a:xfrm>
            <a:off x="374907" y="2459321"/>
            <a:ext cx="2013542" cy="797548"/>
          </a:xfrm>
          <a:prstGeom prst="chevron">
            <a:avLst>
              <a:gd name="adj" fmla="val 18778"/>
            </a:avLst>
          </a:prstGeom>
          <a:solidFill>
            <a:srgbClr val="F2723C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8"/>
            <a:r>
              <a:rPr lang="en-US" sz="1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COMPLETE VISIBILITY</a:t>
            </a:r>
          </a:p>
        </p:txBody>
      </p:sp>
      <p:sp>
        <p:nvSpPr>
          <p:cNvPr id="56" name="Chevron 17">
            <a:extLst>
              <a:ext uri="{FF2B5EF4-FFF2-40B4-BE49-F238E27FC236}">
                <a16:creationId xmlns:a16="http://schemas.microsoft.com/office/drawing/2014/main" id="{25D35DAB-B56E-4F0F-9489-5494B13DC354}"/>
              </a:ext>
            </a:extLst>
          </p:cNvPr>
          <p:cNvSpPr/>
          <p:nvPr/>
        </p:nvSpPr>
        <p:spPr>
          <a:xfrm>
            <a:off x="4668735" y="2459321"/>
            <a:ext cx="2013542" cy="797548"/>
          </a:xfrm>
          <a:prstGeom prst="chevron">
            <a:avLst>
              <a:gd name="adj" fmla="val 20265"/>
            </a:avLst>
          </a:prstGeom>
          <a:solidFill>
            <a:srgbClr val="FFC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8"/>
            <a:r>
              <a:rPr lang="en-US" sz="1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PREVENT KNOWN THREATS</a:t>
            </a:r>
          </a:p>
        </p:txBody>
      </p:sp>
      <p:sp>
        <p:nvSpPr>
          <p:cNvPr id="57" name="Chevron 20">
            <a:extLst>
              <a:ext uri="{FF2B5EF4-FFF2-40B4-BE49-F238E27FC236}">
                <a16:creationId xmlns:a16="http://schemas.microsoft.com/office/drawing/2014/main" id="{C874B21B-7001-44FB-95E5-18A2FCCC95DA}"/>
              </a:ext>
            </a:extLst>
          </p:cNvPr>
          <p:cNvSpPr/>
          <p:nvPr/>
        </p:nvSpPr>
        <p:spPr>
          <a:xfrm>
            <a:off x="6815648" y="2459321"/>
            <a:ext cx="2013542" cy="797548"/>
          </a:xfrm>
          <a:prstGeom prst="chevron">
            <a:avLst>
              <a:gd name="adj" fmla="val 18035"/>
            </a:avLst>
          </a:prstGeom>
          <a:solidFill>
            <a:srgbClr val="96C52E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8"/>
            <a:r>
              <a:rPr lang="en-US" sz="1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PREVENT </a:t>
            </a:r>
          </a:p>
          <a:p>
            <a:pPr algn="ctr" defTabSz="457178"/>
            <a:r>
              <a:rPr lang="en-US" sz="1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NEW </a:t>
            </a:r>
          </a:p>
          <a:p>
            <a:pPr algn="ctr" defTabSz="457178"/>
            <a:r>
              <a:rPr lang="en-US" sz="1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THREATS</a:t>
            </a:r>
          </a:p>
        </p:txBody>
      </p:sp>
      <p:sp>
        <p:nvSpPr>
          <p:cNvPr id="58" name="Chevron 24">
            <a:extLst>
              <a:ext uri="{FF2B5EF4-FFF2-40B4-BE49-F238E27FC236}">
                <a16:creationId xmlns:a16="http://schemas.microsoft.com/office/drawing/2014/main" id="{C410879B-F9E2-4686-99D9-4EBF53488C7B}"/>
              </a:ext>
            </a:extLst>
          </p:cNvPr>
          <p:cNvSpPr/>
          <p:nvPr/>
        </p:nvSpPr>
        <p:spPr>
          <a:xfrm>
            <a:off x="2521821" y="2459321"/>
            <a:ext cx="2013542" cy="797548"/>
          </a:xfrm>
          <a:prstGeom prst="chevron">
            <a:avLst>
              <a:gd name="adj" fmla="val 18035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8"/>
            <a:r>
              <a:rPr lang="en-US" sz="1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REDUCE ATTACK SURFACE</a:t>
            </a:r>
          </a:p>
        </p:txBody>
      </p:sp>
    </p:spTree>
    <p:extLst>
      <p:ext uri="{BB962C8B-B14F-4D97-AF65-F5344CB8AC3E}">
        <p14:creationId xmlns:p14="http://schemas.microsoft.com/office/powerpoint/2010/main" val="209048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476-704B-8245-9F9E-2AE14393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different approach to Network </a:t>
            </a:r>
            <a:r>
              <a:rPr lang="en-US" dirty="0" err="1"/>
              <a:t>Defence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50EE8-7230-CD4A-B900-593F5BD9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8493" y="1122182"/>
            <a:ext cx="4399846" cy="555763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/>
              <a:t>Single Pass Parallel Processing (SP3™)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B331A-3362-5945-BBC0-07AEA38DA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CA60-2B53-4F4B-9B5D-BDFFCE129C5C}" type="slidenum">
              <a:rPr lang="en-US" altLang="en-US" smtClean="0"/>
              <a:pPr/>
              <a:t>7</a:t>
            </a:fld>
            <a:r>
              <a:rPr lang="en-US" altLang="en-US"/>
              <a:t>  |  © 2017 Palo Alto Networks</a:t>
            </a:r>
            <a:r>
              <a:rPr lang="en-US"/>
              <a:t>, Inc.</a:t>
            </a:r>
            <a:r>
              <a:rPr lang="en-US" altLang="en-US"/>
              <a:t> Confidential and Proprietary. </a:t>
            </a:r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830CDB-A78A-AC4C-AFC2-07C953AF2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1" y="2784626"/>
            <a:ext cx="4418868" cy="2044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A17692-D9F0-0243-9CED-4E9E97463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866" y="2096144"/>
            <a:ext cx="3721100" cy="19685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55E45AE-2CFC-EE4E-B447-978D95AEB1C9}"/>
              </a:ext>
            </a:extLst>
          </p:cNvPr>
          <p:cNvGrpSpPr/>
          <p:nvPr/>
        </p:nvGrpSpPr>
        <p:grpSpPr>
          <a:xfrm>
            <a:off x="317502" y="1325577"/>
            <a:ext cx="4418868" cy="1459049"/>
            <a:chOff x="1203165" y="1516968"/>
            <a:chExt cx="6287500" cy="259558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F32098C-04FD-614B-AC71-B4556E2E226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03165" y="1942050"/>
              <a:ext cx="1444056" cy="1271290"/>
              <a:chOff x="251" y="2033"/>
              <a:chExt cx="1141" cy="958"/>
            </a:xfrm>
          </p:grpSpPr>
          <p:grpSp>
            <p:nvGrpSpPr>
              <p:cNvPr id="30" name="Group 3">
                <a:extLst>
                  <a:ext uri="{FF2B5EF4-FFF2-40B4-BE49-F238E27FC236}">
                    <a16:creationId xmlns:a16="http://schemas.microsoft.com/office/drawing/2014/main" id="{6CDA149D-D403-094F-9CDE-BB7FAB47E6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1" y="2031"/>
                <a:ext cx="1141" cy="802"/>
                <a:chOff x="211" y="1235"/>
                <a:chExt cx="1013" cy="595"/>
              </a:xfrm>
            </p:grpSpPr>
            <p:pic>
              <p:nvPicPr>
                <p:cNvPr id="32" name="Picture 4" descr="round_blue.gif                                                 001623CFkristinweimers                 BB7CB7DD:">
                  <a:extLst>
                    <a:ext uri="{FF2B5EF4-FFF2-40B4-BE49-F238E27FC236}">
                      <a16:creationId xmlns:a16="http://schemas.microsoft.com/office/drawing/2014/main" id="{7E2935E0-D670-E445-8CAA-C7C22C31A0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11" y="1328"/>
                  <a:ext cx="1013" cy="5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5" descr="servers.gif                                                    001623CFkristinweimers                 BB7CB7DD:">
                  <a:extLst>
                    <a:ext uri="{FF2B5EF4-FFF2-40B4-BE49-F238E27FC236}">
                      <a16:creationId xmlns:a16="http://schemas.microsoft.com/office/drawing/2014/main" id="{A57D6E54-6CEC-CE42-8EE1-3FEAA05DD4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2" y="1235"/>
                  <a:ext cx="391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34" name="Group 6">
                  <a:extLst>
                    <a:ext uri="{FF2B5EF4-FFF2-40B4-BE49-F238E27FC236}">
                      <a16:creationId xmlns:a16="http://schemas.microsoft.com/office/drawing/2014/main" id="{8AC9AC9B-308C-464E-A8B4-C67192EF65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0" y="1269"/>
                  <a:ext cx="316" cy="399"/>
                  <a:chOff x="156" y="1577"/>
                  <a:chExt cx="413" cy="522"/>
                </a:xfrm>
              </p:grpSpPr>
              <p:pic>
                <p:nvPicPr>
                  <p:cNvPr id="38" name="Picture 7" descr="database.gif                                                   001623CFkristinweimers                 BB7CB7DD:">
                    <a:extLst>
                      <a:ext uri="{FF2B5EF4-FFF2-40B4-BE49-F238E27FC236}">
                        <a16:creationId xmlns:a16="http://schemas.microsoft.com/office/drawing/2014/main" id="{209F69CC-BCA1-654C-A8D0-9A828C63854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6" y="1577"/>
                    <a:ext cx="282" cy="3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9" name="Picture 8" descr="database.gif                                                   001623CFkristinweimers                 BB7CB7DD:">
                    <a:extLst>
                      <a:ext uri="{FF2B5EF4-FFF2-40B4-BE49-F238E27FC236}">
                        <a16:creationId xmlns:a16="http://schemas.microsoft.com/office/drawing/2014/main" id="{70A3CE60-09C2-2B4A-B686-EBBD0089488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9" y="1662"/>
                    <a:ext cx="282" cy="3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0" name="Picture 9" descr="database.gif                                                   001623CFkristinweimers                 BB7CB7DD:">
                    <a:extLst>
                      <a:ext uri="{FF2B5EF4-FFF2-40B4-BE49-F238E27FC236}">
                        <a16:creationId xmlns:a16="http://schemas.microsoft.com/office/drawing/2014/main" id="{79AA0D96-C649-E64E-90B9-FF4D34967AF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7" y="1755"/>
                    <a:ext cx="282" cy="3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5" name="Picture 10" descr="user.gif                                                       001623CFkristinweimers                 BB7CB7DD:">
                  <a:extLst>
                    <a:ext uri="{FF2B5EF4-FFF2-40B4-BE49-F238E27FC236}">
                      <a16:creationId xmlns:a16="http://schemas.microsoft.com/office/drawing/2014/main" id="{CB50D2AE-6F20-F84D-9B17-35F0450C4C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9" y="1385"/>
                  <a:ext cx="271" cy="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11" descr="user.gif                                                       001623CFkristinweimers                 BB7CB7DD:">
                  <a:extLst>
                    <a:ext uri="{FF2B5EF4-FFF2-40B4-BE49-F238E27FC236}">
                      <a16:creationId xmlns:a16="http://schemas.microsoft.com/office/drawing/2014/main" id="{E3DDFE3E-D3F2-0349-BEE3-6232A70E61D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9" y="1473"/>
                  <a:ext cx="271" cy="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12" descr="user.gif                                                       001623CFkristinweimers                 BB7CB7DD:">
                  <a:extLst>
                    <a:ext uri="{FF2B5EF4-FFF2-40B4-BE49-F238E27FC236}">
                      <a16:creationId xmlns:a16="http://schemas.microsoft.com/office/drawing/2014/main" id="{FB946F87-9D73-E440-A7AD-3FB540DF32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7" y="1533"/>
                  <a:ext cx="271" cy="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1" name="Text Box 13">
                <a:extLst>
                  <a:ext uri="{FF2B5EF4-FFF2-40B4-BE49-F238E27FC236}">
                    <a16:creationId xmlns:a16="http://schemas.microsoft.com/office/drawing/2014/main" id="{FD4CA61E-D827-B748-B7A8-3F73F21109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" y="2799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5000"/>
                  </a:spcAft>
                  <a:buClr>
                    <a:schemeClr val="bg1"/>
                  </a:buClr>
                  <a:buSzPct val="100000"/>
                  <a:buFont typeface="Times New Roman" pitchFamily="18" charset="0"/>
                  <a:buChar char="•"/>
                </a:pPr>
                <a:endParaRPr lang="en-US" sz="1400" b="1"/>
              </a:p>
            </p:txBody>
          </p:sp>
        </p:grpSp>
        <p:sp>
          <p:nvSpPr>
            <p:cNvPr id="11" name="Text Box 101">
              <a:extLst>
                <a:ext uri="{FF2B5EF4-FFF2-40B4-BE49-F238E27FC236}">
                  <a16:creationId xmlns:a16="http://schemas.microsoft.com/office/drawing/2014/main" id="{EA986C0E-3E07-6448-8FB8-49D3FE7A1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1472" y="2996519"/>
              <a:ext cx="1267442" cy="68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spcAft>
                  <a:spcPct val="5000"/>
                </a:spcAft>
                <a:buClr>
                  <a:schemeClr val="bg1"/>
                </a:buClr>
                <a:buSzPct val="100000"/>
                <a:buFont typeface="Times New Roman" pitchFamily="18" charset="0"/>
                <a:buNone/>
              </a:pPr>
              <a:r>
                <a:rPr lang="en-US" sz="1200" dirty="0">
                  <a:solidFill>
                    <a:srgbClr val="326A88"/>
                  </a:solidFill>
                  <a:latin typeface="Arial" charset="0"/>
                  <a:ea typeface="Arial" charset="0"/>
                  <a:cs typeface="Arial" charset="0"/>
                </a:rPr>
                <a:t>Enterprise network</a:t>
              </a:r>
            </a:p>
          </p:txBody>
        </p:sp>
        <p:pic>
          <p:nvPicPr>
            <p:cNvPr id="12" name="Picture 11" descr="red.png">
              <a:extLst>
                <a:ext uri="{FF2B5EF4-FFF2-40B4-BE49-F238E27FC236}">
                  <a16:creationId xmlns:a16="http://schemas.microsoft.com/office/drawing/2014/main" id="{8FA66DCA-4925-EC42-BB82-7835B1800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0171" y="3236139"/>
              <a:ext cx="692275" cy="357798"/>
            </a:xfrm>
            <a:prstGeom prst="rect">
              <a:avLst/>
            </a:prstGeom>
          </p:spPr>
        </p:pic>
        <p:pic>
          <p:nvPicPr>
            <p:cNvPr id="13" name="Picture 12" descr="red.png">
              <a:extLst>
                <a:ext uri="{FF2B5EF4-FFF2-40B4-BE49-F238E27FC236}">
                  <a16:creationId xmlns:a16="http://schemas.microsoft.com/office/drawing/2014/main" id="{0870D5EC-06CC-7845-B6A4-DF0D062DF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9085" y="3236139"/>
              <a:ext cx="786051" cy="357798"/>
            </a:xfrm>
            <a:prstGeom prst="rect">
              <a:avLst/>
            </a:prstGeom>
          </p:spPr>
        </p:pic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861246C7-CBE5-974A-8274-E8CD87499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8387" y="2592805"/>
              <a:ext cx="3753915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pic>
          <p:nvPicPr>
            <p:cNvPr id="15" name="Picture 15" descr="internet_cloud.gif                                             001623CFkristinweimers                 BB7CB7DD:">
              <a:extLst>
                <a:ext uri="{FF2B5EF4-FFF2-40B4-BE49-F238E27FC236}">
                  <a16:creationId xmlns:a16="http://schemas.microsoft.com/office/drawing/2014/main" id="{AD6F8F89-BE20-454D-8563-0C0DEC8BF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119" y="2149341"/>
              <a:ext cx="1298546" cy="853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01">
              <a:extLst>
                <a:ext uri="{FF2B5EF4-FFF2-40B4-BE49-F238E27FC236}">
                  <a16:creationId xmlns:a16="http://schemas.microsoft.com/office/drawing/2014/main" id="{50578273-8F2B-0648-A1AD-A674028A1E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3785" y="2463780"/>
              <a:ext cx="1026833" cy="420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  <a:spcAft>
                  <a:spcPct val="5000"/>
                </a:spcAft>
                <a:buClr>
                  <a:schemeClr val="bg1"/>
                </a:buClr>
                <a:buSzPct val="100000"/>
                <a:buFont typeface="Times New Roman" pitchFamily="18" charset="0"/>
                <a:buNone/>
              </a:pPr>
              <a:r>
                <a:rPr lang="en-US" sz="1200" b="1" dirty="0">
                  <a:solidFill>
                    <a:srgbClr val="404040"/>
                  </a:solidFill>
                  <a:latin typeface="Arial" charset="0"/>
                  <a:ea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D4244A-5651-1449-AE0C-09531DB5E2F0}"/>
                </a:ext>
              </a:extLst>
            </p:cNvPr>
            <p:cNvSpPr txBox="1"/>
            <p:nvPr/>
          </p:nvSpPr>
          <p:spPr>
            <a:xfrm>
              <a:off x="3480743" y="1516968"/>
              <a:ext cx="92845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900" dirty="0">
                  <a:solidFill>
                    <a:srgbClr val="56A73B"/>
                  </a:solidFill>
                  <a:latin typeface="Arial" charset="0"/>
                  <a:ea typeface="Arial" charset="0"/>
                  <a:cs typeface="Arial" charset="0"/>
                </a:rPr>
                <a:t>DNS detection</a:t>
              </a:r>
              <a:br>
                <a:rPr lang="en-US" sz="900" dirty="0">
                  <a:solidFill>
                    <a:srgbClr val="56A73B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700" dirty="0">
                  <a:solidFill>
                    <a:srgbClr val="56A73B"/>
                  </a:solidFill>
                  <a:latin typeface="Arial" charset="0"/>
                  <a:ea typeface="Arial" charset="0"/>
                  <a:cs typeface="Arial" charset="0"/>
                </a:rPr>
                <a:t>for outbound DNS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9ADB0D-270B-1B44-860B-FC5801AF1931}"/>
                </a:ext>
              </a:extLst>
            </p:cNvPr>
            <p:cNvSpPr txBox="1"/>
            <p:nvPr/>
          </p:nvSpPr>
          <p:spPr>
            <a:xfrm>
              <a:off x="2337423" y="3593451"/>
              <a:ext cx="1143320" cy="519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dirty="0">
                  <a:solidFill>
                    <a:srgbClr val="E74423"/>
                  </a:solidFill>
                  <a:latin typeface="Arial" charset="0"/>
                  <a:ea typeface="Arial" charset="0"/>
                  <a:cs typeface="Arial" charset="0"/>
                </a:rPr>
                <a:t>APT detection</a:t>
              </a:r>
              <a:br>
                <a:rPr lang="en-US" sz="800" dirty="0">
                  <a:solidFill>
                    <a:srgbClr val="E74423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600" dirty="0">
                  <a:solidFill>
                    <a:srgbClr val="E74423"/>
                  </a:solidFill>
                  <a:latin typeface="Arial" charset="0"/>
                  <a:ea typeface="Arial" charset="0"/>
                  <a:cs typeface="Arial" charset="0"/>
                </a:rPr>
                <a:t>for port 25 APTs</a:t>
              </a:r>
              <a:endParaRPr lang="en-US" sz="800" dirty="0">
                <a:solidFill>
                  <a:srgbClr val="E7442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29EDEF-53E7-784E-BC03-E06DD84D8F14}"/>
                </a:ext>
              </a:extLst>
            </p:cNvPr>
            <p:cNvSpPr txBox="1"/>
            <p:nvPr/>
          </p:nvSpPr>
          <p:spPr>
            <a:xfrm>
              <a:off x="3602118" y="3571005"/>
              <a:ext cx="1143320" cy="519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800" dirty="0">
                  <a:solidFill>
                    <a:srgbClr val="E74423"/>
                  </a:solidFill>
                  <a:latin typeface="Arial" charset="0"/>
                  <a:ea typeface="Arial" charset="0"/>
                  <a:cs typeface="Arial" charset="0"/>
                </a:rPr>
                <a:t>APT detection</a:t>
              </a:r>
              <a:br>
                <a:rPr lang="en-US" sz="800" dirty="0">
                  <a:solidFill>
                    <a:srgbClr val="E74423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600" dirty="0">
                  <a:solidFill>
                    <a:srgbClr val="E74423"/>
                  </a:solidFill>
                  <a:latin typeface="Arial" charset="0"/>
                  <a:ea typeface="Arial" charset="0"/>
                  <a:cs typeface="Arial" charset="0"/>
                </a:rPr>
                <a:t>for port 80 APTs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61C1F6-7B9A-DC47-A5CE-01534DB22C46}"/>
                </a:ext>
              </a:extLst>
            </p:cNvPr>
            <p:cNvCxnSpPr>
              <a:endCxn id="26" idx="0"/>
            </p:cNvCxnSpPr>
            <p:nvPr/>
          </p:nvCxnSpPr>
          <p:spPr bwMode="auto">
            <a:xfrm>
              <a:off x="2993358" y="2596733"/>
              <a:ext cx="88711" cy="639406"/>
            </a:xfrm>
            <a:prstGeom prst="line">
              <a:avLst/>
            </a:prstGeom>
            <a:solidFill>
              <a:srgbClr val="316989"/>
            </a:solidFill>
            <a:ln w="12700" cap="flat" cmpd="sng" algn="ctr">
              <a:solidFill>
                <a:srgbClr val="31698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28F6E9D-16CB-E942-B93E-30DBF765D13D}"/>
                </a:ext>
              </a:extLst>
            </p:cNvPr>
            <p:cNvCxnSpPr/>
            <p:nvPr/>
          </p:nvCxnSpPr>
          <p:spPr bwMode="auto">
            <a:xfrm>
              <a:off x="3083626" y="1935320"/>
              <a:ext cx="82015" cy="666336"/>
            </a:xfrm>
            <a:prstGeom prst="line">
              <a:avLst/>
            </a:prstGeom>
            <a:solidFill>
              <a:srgbClr val="316989"/>
            </a:solidFill>
            <a:ln w="12700" cap="flat" cmpd="sng" algn="ctr">
              <a:solidFill>
                <a:srgbClr val="31698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2" name="Picture 21" descr="green.png">
              <a:extLst>
                <a:ext uri="{FF2B5EF4-FFF2-40B4-BE49-F238E27FC236}">
                  <a16:creationId xmlns:a16="http://schemas.microsoft.com/office/drawing/2014/main" id="{29A481B3-58D8-FA49-8857-5275CF67F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1808" y="1590740"/>
              <a:ext cx="717278" cy="344581"/>
            </a:xfrm>
            <a:prstGeom prst="rect">
              <a:avLst/>
            </a:prstGeom>
          </p:spPr>
        </p:pic>
        <p:pic>
          <p:nvPicPr>
            <p:cNvPr id="23" name="Picture 49" descr="Untitled-15">
              <a:extLst>
                <a:ext uri="{FF2B5EF4-FFF2-40B4-BE49-F238E27FC236}">
                  <a16:creationId xmlns:a16="http://schemas.microsoft.com/office/drawing/2014/main" id="{D8AC514D-00A9-F340-ACD8-2D1672FB7A0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811" y="2429946"/>
              <a:ext cx="530171" cy="304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6" descr="Untitled-8">
              <a:extLst>
                <a:ext uri="{FF2B5EF4-FFF2-40B4-BE49-F238E27FC236}">
                  <a16:creationId xmlns:a16="http://schemas.microsoft.com/office/drawing/2014/main" id="{4B7C8DCB-431D-2844-ACD3-2CE0542D63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458" y="2429946"/>
              <a:ext cx="525064" cy="3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67">
              <a:extLst>
                <a:ext uri="{FF2B5EF4-FFF2-40B4-BE49-F238E27FC236}">
                  <a16:creationId xmlns:a16="http://schemas.microsoft.com/office/drawing/2014/main" id="{FAA125C9-2599-4D4C-9762-73519B8DC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461" y="2429946"/>
              <a:ext cx="529150" cy="278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9" descr="_png">
              <a:extLst>
                <a:ext uri="{FF2B5EF4-FFF2-40B4-BE49-F238E27FC236}">
                  <a16:creationId xmlns:a16="http://schemas.microsoft.com/office/drawing/2014/main" id="{0791107C-91A2-514F-8CD6-E18B78CF0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309" y="2429946"/>
              <a:ext cx="527107" cy="3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 descr="Untitled-10">
              <a:extLst>
                <a:ext uri="{FF2B5EF4-FFF2-40B4-BE49-F238E27FC236}">
                  <a16:creationId xmlns:a16="http://schemas.microsoft.com/office/drawing/2014/main" id="{1E7257BE-1D74-F448-9EF7-E3721EE3B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723" y="2429946"/>
              <a:ext cx="528088" cy="30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9D3524-AAB9-6242-8ECB-BD60D371513A}"/>
                </a:ext>
              </a:extLst>
            </p:cNvPr>
            <p:cNvCxnSpPr>
              <a:endCxn id="27" idx="0"/>
            </p:cNvCxnSpPr>
            <p:nvPr/>
          </p:nvCxnSpPr>
          <p:spPr bwMode="auto">
            <a:xfrm>
              <a:off x="3303274" y="2591610"/>
              <a:ext cx="384441" cy="644529"/>
            </a:xfrm>
            <a:prstGeom prst="line">
              <a:avLst/>
            </a:prstGeom>
            <a:solidFill>
              <a:srgbClr val="316989"/>
            </a:solidFill>
            <a:ln w="12700" cap="flat" cmpd="sng" algn="ctr">
              <a:solidFill>
                <a:srgbClr val="31698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9" name="Picture 12">
              <a:extLst>
                <a:ext uri="{FF2B5EF4-FFF2-40B4-BE49-F238E27FC236}">
                  <a16:creationId xmlns:a16="http://schemas.microsoft.com/office/drawing/2014/main" id="{F71DCD04-88BD-764A-90AF-2407409701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389" y="2066481"/>
              <a:ext cx="563562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309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476-704B-8245-9F9E-2AE143932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39" y="205981"/>
            <a:ext cx="8471427" cy="327420"/>
          </a:xfrm>
        </p:spPr>
        <p:txBody>
          <a:bodyPr/>
          <a:lstStyle/>
          <a:p>
            <a:r>
              <a:rPr lang="en-US" dirty="0"/>
              <a:t>We need a different approach to Endpoint </a:t>
            </a:r>
            <a:r>
              <a:rPr lang="en-US" dirty="0" err="1"/>
              <a:t>Defence</a:t>
            </a:r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C48FAA8-E5E7-F040-B0EB-968E82C2B5C4}"/>
              </a:ext>
            </a:extLst>
          </p:cNvPr>
          <p:cNvGrpSpPr/>
          <p:nvPr/>
        </p:nvGrpSpPr>
        <p:grpSpPr>
          <a:xfrm>
            <a:off x="5469793" y="1818621"/>
            <a:ext cx="2482347" cy="905754"/>
            <a:chOff x="5469793" y="1818621"/>
            <a:chExt cx="2482347" cy="9057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180856-69B3-6748-8BE1-C91EA6C96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0704" y="1818621"/>
              <a:ext cx="623455" cy="60224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505D10-8518-C946-B491-3882C43222D3}"/>
                </a:ext>
              </a:extLst>
            </p:cNvPr>
            <p:cNvSpPr txBox="1"/>
            <p:nvPr/>
          </p:nvSpPr>
          <p:spPr>
            <a:xfrm>
              <a:off x="5469793" y="2478154"/>
              <a:ext cx="10658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Malware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5B53B8-1CB6-AF4A-84BD-EF07E89C0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72" y="1854912"/>
              <a:ext cx="623455" cy="55191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836729-62C3-0A4F-B686-02027181C1A9}"/>
                </a:ext>
              </a:extLst>
            </p:cNvPr>
            <p:cNvSpPr txBox="1"/>
            <p:nvPr/>
          </p:nvSpPr>
          <p:spPr>
            <a:xfrm>
              <a:off x="6886264" y="2455068"/>
              <a:ext cx="10658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Exploit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93602D7-BDDB-8A41-B4FC-86C4FF7D09E0}"/>
              </a:ext>
            </a:extLst>
          </p:cNvPr>
          <p:cNvGrpSpPr/>
          <p:nvPr/>
        </p:nvGrpSpPr>
        <p:grpSpPr>
          <a:xfrm>
            <a:off x="4465845" y="2845623"/>
            <a:ext cx="4493489" cy="1748602"/>
            <a:chOff x="4262023" y="2866940"/>
            <a:chExt cx="4493489" cy="174860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250E7C9-6745-154C-818F-FCDFB1F4CF7E}"/>
                </a:ext>
              </a:extLst>
            </p:cNvPr>
            <p:cNvSpPr/>
            <p:nvPr/>
          </p:nvSpPr>
          <p:spPr>
            <a:xfrm>
              <a:off x="4310743" y="2866940"/>
              <a:ext cx="4444769" cy="1748602"/>
            </a:xfrm>
            <a:prstGeom prst="rect">
              <a:avLst/>
            </a:prstGeom>
            <a:gradFill flip="none" rotWithShape="1">
              <a:gsLst>
                <a:gs pos="0">
                  <a:srgbClr val="368532"/>
                </a:gs>
                <a:gs pos="100000">
                  <a:srgbClr val="8BC53F"/>
                </a:gs>
              </a:gsLst>
              <a:lin ang="540000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F84E8D2-BA8E-4A4F-927F-39040331C901}"/>
                </a:ext>
              </a:extLst>
            </p:cNvPr>
            <p:cNvGrpSpPr/>
            <p:nvPr/>
          </p:nvGrpSpPr>
          <p:grpSpPr>
            <a:xfrm>
              <a:off x="4394444" y="3040003"/>
              <a:ext cx="949299" cy="796800"/>
              <a:chOff x="16727837" y="1768881"/>
              <a:chExt cx="2847898" cy="239039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EE7114B-4D5B-244D-8592-C92CE55EF779}"/>
                  </a:ext>
                </a:extLst>
              </p:cNvPr>
              <p:cNvSpPr/>
              <p:nvPr/>
            </p:nvSpPr>
            <p:spPr>
              <a:xfrm>
                <a:off x="16727837" y="3143618"/>
                <a:ext cx="2847898" cy="1015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EXECUTION 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RESTRICTIONS</a:t>
                </a: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43301AE-4751-FE49-B522-D45D460F10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36558" y="1768881"/>
                <a:ext cx="1030449" cy="1139987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421F71B-50DF-4B45-AC9A-C6FAC061FEB8}"/>
                </a:ext>
              </a:extLst>
            </p:cNvPr>
            <p:cNvGrpSpPr/>
            <p:nvPr/>
          </p:nvGrpSpPr>
          <p:grpSpPr>
            <a:xfrm>
              <a:off x="4262023" y="3825166"/>
              <a:ext cx="1173719" cy="722570"/>
              <a:chOff x="16330569" y="3507382"/>
              <a:chExt cx="3521157" cy="216771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C57FB8C-2B99-B540-AF92-4CA83855E979}"/>
                  </a:ext>
                </a:extLst>
              </p:cNvPr>
              <p:cNvSpPr/>
              <p:nvPr/>
            </p:nvSpPr>
            <p:spPr>
              <a:xfrm>
                <a:off x="16330569" y="5028762"/>
                <a:ext cx="3521157" cy="64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 KNOWN MALWARE</a:t>
                </a:r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860348A8-1343-F840-91EC-23F0AD988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83810" y="3507382"/>
                <a:ext cx="1135929" cy="1213009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79925E7-E84E-AF44-8C1B-A091AACEE49B}"/>
                </a:ext>
              </a:extLst>
            </p:cNvPr>
            <p:cNvGrpSpPr/>
            <p:nvPr/>
          </p:nvGrpSpPr>
          <p:grpSpPr>
            <a:xfrm>
              <a:off x="5407401" y="3036571"/>
              <a:ext cx="1088029" cy="798075"/>
              <a:chOff x="16306528" y="5179291"/>
              <a:chExt cx="3679853" cy="2394225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1E0AFD7-3DB9-8B40-9CDB-17EE73B3DBD8}"/>
                  </a:ext>
                </a:extLst>
              </p:cNvPr>
              <p:cNvSpPr/>
              <p:nvPr/>
            </p:nvSpPr>
            <p:spPr>
              <a:xfrm>
                <a:off x="16306528" y="6557854"/>
                <a:ext cx="3679853" cy="1015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MACHINE LEARNING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LOCAL ANALYSIS</a:t>
                </a:r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92851290-5412-5947-B10A-575B1E0E47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27717" y="5179291"/>
                <a:ext cx="1248126" cy="1240275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8FBA663-EE9C-B341-8223-4C6E6E5AAF78}"/>
                </a:ext>
              </a:extLst>
            </p:cNvPr>
            <p:cNvGrpSpPr/>
            <p:nvPr/>
          </p:nvGrpSpPr>
          <p:grpSpPr>
            <a:xfrm>
              <a:off x="5415312" y="3883418"/>
              <a:ext cx="1073810" cy="710807"/>
              <a:chOff x="16275741" y="6231702"/>
              <a:chExt cx="3631764" cy="2132421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CDDDFED-33EE-8E41-B215-54BFA6CD0C4B}"/>
                  </a:ext>
                </a:extLst>
              </p:cNvPr>
              <p:cNvSpPr/>
              <p:nvPr/>
            </p:nvSpPr>
            <p:spPr>
              <a:xfrm>
                <a:off x="16275741" y="7348461"/>
                <a:ext cx="3631764" cy="1015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SANDBOX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DYNAMIC ANALYSIS</a:t>
                </a:r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D6DB16FE-BF63-FC47-AB52-A78C769D31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22408" y="6231702"/>
                <a:ext cx="1538430" cy="970443"/>
              </a:xfrm>
              <a:prstGeom prst="rect">
                <a:avLst/>
              </a:prstGeom>
            </p:spPr>
          </p:pic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892ADBA-DA09-884A-9114-41835C1A1FBA}"/>
                </a:ext>
              </a:extLst>
            </p:cNvPr>
            <p:cNvSpPr/>
            <p:nvPr/>
          </p:nvSpPr>
          <p:spPr>
            <a:xfrm>
              <a:off x="6550220" y="3539246"/>
              <a:ext cx="115929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RECONNAISSANCE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20EADCB-B3B3-8747-A02E-64B16AC6F8E0}"/>
                </a:ext>
              </a:extLst>
            </p:cNvPr>
            <p:cNvSpPr/>
            <p:nvPr/>
          </p:nvSpPr>
          <p:spPr>
            <a:xfrm>
              <a:off x="6478683" y="4324507"/>
              <a:ext cx="136447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MEMORY CORRUPTION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29D30E6-DC7E-0E4E-8199-657905B8BE4D}"/>
                </a:ext>
              </a:extLst>
            </p:cNvPr>
            <p:cNvSpPr/>
            <p:nvPr/>
          </p:nvSpPr>
          <p:spPr>
            <a:xfrm>
              <a:off x="7645913" y="3524120"/>
              <a:ext cx="110959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CODE EXECUTION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C787EC2-2554-914A-9C11-A07E176F0266}"/>
                </a:ext>
              </a:extLst>
            </p:cNvPr>
            <p:cNvSpPr/>
            <p:nvPr/>
          </p:nvSpPr>
          <p:spPr>
            <a:xfrm>
              <a:off x="7766460" y="4328324"/>
              <a:ext cx="85151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ESCALATION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FA7792A-7C00-B749-B011-6AFD46CAF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6882" y="3890537"/>
              <a:ext cx="416507" cy="35581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C17342E-3B4D-C442-9936-C58CE0999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983967" y="3868920"/>
              <a:ext cx="416507" cy="35581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91A5109-DEBB-4045-A3CD-7F869A0D5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239" y="3045660"/>
              <a:ext cx="533961" cy="404336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35D552A-A339-4041-80B1-89AA0CEBC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455" y="3037670"/>
              <a:ext cx="412823" cy="399398"/>
            </a:xfrm>
            <a:prstGeom prst="rect">
              <a:avLst/>
            </a:prstGeom>
          </p:spPr>
        </p:pic>
      </p:grpSp>
      <p:graphicFrame>
        <p:nvGraphicFramePr>
          <p:cNvPr id="76" name="Content Placeholder 2">
            <a:extLst>
              <a:ext uri="{FF2B5EF4-FFF2-40B4-BE49-F238E27FC236}">
                <a16:creationId xmlns:a16="http://schemas.microsoft.com/office/drawing/2014/main" id="{97BBF9C6-94C5-CD4A-A0BD-D13652C54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263409"/>
              </p:ext>
            </p:extLst>
          </p:nvPr>
        </p:nvGraphicFramePr>
        <p:xfrm>
          <a:off x="317499" y="742950"/>
          <a:ext cx="3666671" cy="385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328281A-3710-0248-840E-5750C3BE891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8" y="2057810"/>
            <a:ext cx="1325488" cy="1207904"/>
          </a:xfrm>
          <a:prstGeom prst="rect">
            <a:avLst/>
          </a:prstGeom>
        </p:spPr>
      </p:pic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C088B44B-353E-A44D-9484-0EA4AE513384}"/>
              </a:ext>
            </a:extLst>
          </p:cNvPr>
          <p:cNvSpPr txBox="1">
            <a:spLocks/>
          </p:cNvSpPr>
          <p:nvPr/>
        </p:nvSpPr>
        <p:spPr>
          <a:xfrm>
            <a:off x="4719508" y="924903"/>
            <a:ext cx="4239826" cy="68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600"/>
              </a:spcBef>
              <a:buClr>
                <a:srgbClr val="0E6D91"/>
              </a:buClr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E6D91"/>
              </a:buClr>
              <a:buFont typeface="Arial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E6D91"/>
              </a:buClr>
              <a:buFont typeface="Arial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316989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316989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dirty="0"/>
              <a:t>Multi-method prevention rather than multi-agent on the endpoint</a:t>
            </a:r>
          </a:p>
        </p:txBody>
      </p:sp>
    </p:spTree>
    <p:extLst>
      <p:ext uri="{BB962C8B-B14F-4D97-AF65-F5344CB8AC3E}">
        <p14:creationId xmlns:p14="http://schemas.microsoft.com/office/powerpoint/2010/main" val="148422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6" grpId="0">
        <p:bldAsOne/>
      </p:bldGraphic>
      <p:bldP spid="7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1BAE17C9-A546-45A2-BF3B-F517D47A8B94}"/>
              </a:ext>
            </a:extLst>
          </p:cNvPr>
          <p:cNvCxnSpPr>
            <a:cxnSpLocks/>
          </p:cNvCxnSpPr>
          <p:nvPr/>
        </p:nvCxnSpPr>
        <p:spPr>
          <a:xfrm>
            <a:off x="6761631" y="3250963"/>
            <a:ext cx="622300" cy="0"/>
          </a:xfrm>
          <a:prstGeom prst="straightConnector1">
            <a:avLst/>
          </a:prstGeom>
          <a:ln w="19050" cap="rnd">
            <a:solidFill>
              <a:srgbClr val="42ADDC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57EFBD4-B303-4EA1-90DB-430011F58489}"/>
              </a:ext>
            </a:extLst>
          </p:cNvPr>
          <p:cNvGrpSpPr/>
          <p:nvPr/>
        </p:nvGrpSpPr>
        <p:grpSpPr>
          <a:xfrm>
            <a:off x="3187274" y="1410083"/>
            <a:ext cx="3539794" cy="2718422"/>
            <a:chOff x="4078336" y="1101863"/>
            <a:chExt cx="3539794" cy="271842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EE6B78-708A-46E7-AA15-9B4273B01131}"/>
                </a:ext>
              </a:extLst>
            </p:cNvPr>
            <p:cNvSpPr/>
            <p:nvPr/>
          </p:nvSpPr>
          <p:spPr>
            <a:xfrm>
              <a:off x="4078592" y="1101863"/>
              <a:ext cx="3538330" cy="27177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4CC46C2-99A9-4CE2-820D-CDB6BB49BE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6621" y="1367762"/>
              <a:ext cx="1151340" cy="115134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  <a:effectLst>
              <a:glow rad="38100">
                <a:schemeClr val="tx1">
                  <a:alpha val="1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025489E0-7A93-4D19-B8D0-5711D44F9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80465" y="1687575"/>
              <a:ext cx="647700" cy="685800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32AE513-C73D-41CA-B313-07CAE24B59EE}"/>
                </a:ext>
              </a:extLst>
            </p:cNvPr>
            <p:cNvSpPr/>
            <p:nvPr/>
          </p:nvSpPr>
          <p:spPr>
            <a:xfrm>
              <a:off x="4091389" y="2955549"/>
              <a:ext cx="3512736" cy="86080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FB9440A-3038-4619-A408-B67AB6280D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7553" y="1367762"/>
              <a:ext cx="1151340" cy="1151340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glow rad="38100">
                <a:schemeClr val="tx1">
                  <a:alpha val="1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4A2C268-B1F6-4D3E-B5F4-6D2D539FB104}"/>
                </a:ext>
              </a:extLst>
            </p:cNvPr>
            <p:cNvSpPr txBox="1"/>
            <p:nvPr/>
          </p:nvSpPr>
          <p:spPr>
            <a:xfrm>
              <a:off x="4709148" y="1429043"/>
              <a:ext cx="60628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WEB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72F7D00C-A3E1-4297-8638-1259E1E4343D}"/>
                </a:ext>
              </a:extLst>
            </p:cNvPr>
            <p:cNvCxnSpPr>
              <a:cxnSpLocks/>
              <a:stCxn id="68" idx="6"/>
              <a:endCxn id="71" idx="2"/>
            </p:cNvCxnSpPr>
            <p:nvPr/>
          </p:nvCxnSpPr>
          <p:spPr>
            <a:xfrm>
              <a:off x="5587961" y="1943432"/>
              <a:ext cx="519592" cy="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0BBEF232-468E-414D-8BE4-7DC3A5866CEA}"/>
                </a:ext>
              </a:extLst>
            </p:cNvPr>
            <p:cNvCxnSpPr>
              <a:cxnSpLocks/>
            </p:cNvCxnSpPr>
            <p:nvPr/>
          </p:nvCxnSpPr>
          <p:spPr>
            <a:xfrm>
              <a:off x="4997496" y="2582798"/>
              <a:ext cx="0" cy="36576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70C67733-345A-484A-9CE5-DBF8C2AFCF17}"/>
                </a:ext>
              </a:extLst>
            </p:cNvPr>
            <p:cNvCxnSpPr>
              <a:cxnSpLocks/>
            </p:cNvCxnSpPr>
            <p:nvPr/>
          </p:nvCxnSpPr>
          <p:spPr>
            <a:xfrm>
              <a:off x="6692946" y="2582798"/>
              <a:ext cx="0" cy="36576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02D2478-9041-46C7-8038-1497A13E6B31}"/>
                </a:ext>
              </a:extLst>
            </p:cNvPr>
            <p:cNvGrpSpPr/>
            <p:nvPr/>
          </p:nvGrpSpPr>
          <p:grpSpPr>
            <a:xfrm>
              <a:off x="4189814" y="3196797"/>
              <a:ext cx="3315887" cy="555029"/>
              <a:chOff x="4189814" y="3196797"/>
              <a:chExt cx="3315887" cy="555029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72FC4BE-0CAA-4BCE-B2E9-AB362E03A380}"/>
                  </a:ext>
                </a:extLst>
              </p:cNvPr>
              <p:cNvSpPr/>
              <p:nvPr/>
            </p:nvSpPr>
            <p:spPr>
              <a:xfrm>
                <a:off x="4189814" y="3196797"/>
                <a:ext cx="990428" cy="24620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Object Storage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48F1FB2-926F-45BF-A368-E71BFF62A102}"/>
                  </a:ext>
                </a:extLst>
              </p:cNvPr>
              <p:cNvSpPr/>
              <p:nvPr/>
            </p:nvSpPr>
            <p:spPr>
              <a:xfrm>
                <a:off x="5352543" y="3196797"/>
                <a:ext cx="990428" cy="24620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Caching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15E17608-BFFD-435D-B0C3-42FCCA8AEA35}"/>
                  </a:ext>
                </a:extLst>
              </p:cNvPr>
              <p:cNvSpPr/>
              <p:nvPr/>
            </p:nvSpPr>
            <p:spPr>
              <a:xfrm>
                <a:off x="6515272" y="3196797"/>
                <a:ext cx="990428" cy="24620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Database</a:t>
                </a:r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E146EACB-521C-4B7F-A03C-53CC898562B8}"/>
                  </a:ext>
                </a:extLst>
              </p:cNvPr>
              <p:cNvGrpSpPr/>
              <p:nvPr/>
            </p:nvGrpSpPr>
            <p:grpSpPr>
              <a:xfrm>
                <a:off x="4189815" y="3516458"/>
                <a:ext cx="3315886" cy="235368"/>
                <a:chOff x="4189814" y="3504937"/>
                <a:chExt cx="3331287" cy="236461"/>
              </a:xfrm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7D835432-FC05-48D4-A3F1-BED7334A9975}"/>
                    </a:ext>
                  </a:extLst>
                </p:cNvPr>
                <p:cNvSpPr/>
                <p:nvPr/>
              </p:nvSpPr>
              <p:spPr>
                <a:xfrm>
                  <a:off x="4189814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BB278753-5A43-4F84-8181-86951395231F}"/>
                    </a:ext>
                  </a:extLst>
                </p:cNvPr>
                <p:cNvSpPr/>
                <p:nvPr/>
              </p:nvSpPr>
              <p:spPr>
                <a:xfrm>
                  <a:off x="4189814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DF84E3D-80C8-44D4-83AD-9DC27753818C}"/>
                    </a:ext>
                  </a:extLst>
                </p:cNvPr>
                <p:cNvSpPr/>
                <p:nvPr/>
              </p:nvSpPr>
              <p:spPr>
                <a:xfrm>
                  <a:off x="4330999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01FA1935-E8F8-48FD-8648-C354E85A2695}"/>
                    </a:ext>
                  </a:extLst>
                </p:cNvPr>
                <p:cNvSpPr/>
                <p:nvPr/>
              </p:nvSpPr>
              <p:spPr>
                <a:xfrm>
                  <a:off x="4330999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9D25525E-5DD5-426C-91AC-92212789A054}"/>
                    </a:ext>
                  </a:extLst>
                </p:cNvPr>
                <p:cNvSpPr/>
                <p:nvPr/>
              </p:nvSpPr>
              <p:spPr>
                <a:xfrm>
                  <a:off x="4472183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F7871B8E-75FF-484E-8A2A-999A4EEDB9E9}"/>
                    </a:ext>
                  </a:extLst>
                </p:cNvPr>
                <p:cNvSpPr/>
                <p:nvPr/>
              </p:nvSpPr>
              <p:spPr>
                <a:xfrm>
                  <a:off x="4472183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621564C5-37DA-48EC-B459-223EEECA68F7}"/>
                    </a:ext>
                  </a:extLst>
                </p:cNvPr>
                <p:cNvSpPr/>
                <p:nvPr/>
              </p:nvSpPr>
              <p:spPr>
                <a:xfrm>
                  <a:off x="4613368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0AE01693-3EBE-42BB-85B3-317024DD515E}"/>
                    </a:ext>
                  </a:extLst>
                </p:cNvPr>
                <p:cNvSpPr/>
                <p:nvPr/>
              </p:nvSpPr>
              <p:spPr>
                <a:xfrm>
                  <a:off x="4613368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B04E0E76-D66E-4DED-9ED9-2A5AACBB0DF5}"/>
                    </a:ext>
                  </a:extLst>
                </p:cNvPr>
                <p:cNvSpPr/>
                <p:nvPr/>
              </p:nvSpPr>
              <p:spPr>
                <a:xfrm>
                  <a:off x="4756688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92B5200B-CEAE-4A9E-9768-1F4EAD5A1B43}"/>
                    </a:ext>
                  </a:extLst>
                </p:cNvPr>
                <p:cNvSpPr/>
                <p:nvPr/>
              </p:nvSpPr>
              <p:spPr>
                <a:xfrm>
                  <a:off x="4756688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D520153D-F198-4148-AA3B-8D74910DFA7B}"/>
                    </a:ext>
                  </a:extLst>
                </p:cNvPr>
                <p:cNvSpPr/>
                <p:nvPr/>
              </p:nvSpPr>
              <p:spPr>
                <a:xfrm>
                  <a:off x="4897873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2E2DBBF2-69D6-49E9-B8FB-0794B8A6E569}"/>
                    </a:ext>
                  </a:extLst>
                </p:cNvPr>
                <p:cNvSpPr/>
                <p:nvPr/>
              </p:nvSpPr>
              <p:spPr>
                <a:xfrm>
                  <a:off x="4897873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9577597F-BE05-4560-B545-BA491EF11180}"/>
                    </a:ext>
                  </a:extLst>
                </p:cNvPr>
                <p:cNvSpPr/>
                <p:nvPr/>
              </p:nvSpPr>
              <p:spPr>
                <a:xfrm>
                  <a:off x="5039057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F5131CF5-D350-4FBB-BBC7-74B162ED5AFB}"/>
                    </a:ext>
                  </a:extLst>
                </p:cNvPr>
                <p:cNvSpPr/>
                <p:nvPr/>
              </p:nvSpPr>
              <p:spPr>
                <a:xfrm>
                  <a:off x="5039057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482277E-93B2-4877-BA16-DBA4C71A5533}"/>
                    </a:ext>
                  </a:extLst>
                </p:cNvPr>
                <p:cNvSpPr/>
                <p:nvPr/>
              </p:nvSpPr>
              <p:spPr>
                <a:xfrm>
                  <a:off x="5180242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A09735D2-D88D-4F9E-8CDB-B44B8961BA7E}"/>
                    </a:ext>
                  </a:extLst>
                </p:cNvPr>
                <p:cNvSpPr/>
                <p:nvPr/>
              </p:nvSpPr>
              <p:spPr>
                <a:xfrm>
                  <a:off x="5180242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C6FF1272-3A31-4168-AEA0-191CAE50D55D}"/>
                    </a:ext>
                  </a:extLst>
                </p:cNvPr>
                <p:cNvSpPr/>
                <p:nvPr/>
              </p:nvSpPr>
              <p:spPr>
                <a:xfrm>
                  <a:off x="5321626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71EEFF13-7412-4FBA-AF96-D0CE09CF3161}"/>
                    </a:ext>
                  </a:extLst>
                </p:cNvPr>
                <p:cNvSpPr/>
                <p:nvPr/>
              </p:nvSpPr>
              <p:spPr>
                <a:xfrm>
                  <a:off x="5321626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36879A94-9DA9-47EF-9B03-1DAF4DA24995}"/>
                    </a:ext>
                  </a:extLst>
                </p:cNvPr>
                <p:cNvSpPr/>
                <p:nvPr/>
              </p:nvSpPr>
              <p:spPr>
                <a:xfrm>
                  <a:off x="5462811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9EE85CE1-0BEE-4BE1-ACAF-BF9D46C30372}"/>
                    </a:ext>
                  </a:extLst>
                </p:cNvPr>
                <p:cNvSpPr/>
                <p:nvPr/>
              </p:nvSpPr>
              <p:spPr>
                <a:xfrm>
                  <a:off x="5462811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95F55130-A7E5-40D6-8231-8D5F49AFDFA5}"/>
                    </a:ext>
                  </a:extLst>
                </p:cNvPr>
                <p:cNvSpPr/>
                <p:nvPr/>
              </p:nvSpPr>
              <p:spPr>
                <a:xfrm>
                  <a:off x="5603995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33C7FD3A-70F3-41E4-8356-A9983A8F161C}"/>
                    </a:ext>
                  </a:extLst>
                </p:cNvPr>
                <p:cNvSpPr/>
                <p:nvPr/>
              </p:nvSpPr>
              <p:spPr>
                <a:xfrm>
                  <a:off x="5603995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2103448E-AA02-4E40-8E17-91CA93E3D30E}"/>
                    </a:ext>
                  </a:extLst>
                </p:cNvPr>
                <p:cNvSpPr/>
                <p:nvPr/>
              </p:nvSpPr>
              <p:spPr>
                <a:xfrm>
                  <a:off x="5745180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AEB948CE-9C64-4345-AEC0-1F39AD3CCD16}"/>
                    </a:ext>
                  </a:extLst>
                </p:cNvPr>
                <p:cNvSpPr/>
                <p:nvPr/>
              </p:nvSpPr>
              <p:spPr>
                <a:xfrm>
                  <a:off x="5745180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007A645E-127E-4B54-8D0D-FBA44ED534D9}"/>
                    </a:ext>
                  </a:extLst>
                </p:cNvPr>
                <p:cNvSpPr/>
                <p:nvPr/>
              </p:nvSpPr>
              <p:spPr>
                <a:xfrm>
                  <a:off x="5888501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CC31EC96-AD19-4130-963B-EA7C9E9E9174}"/>
                    </a:ext>
                  </a:extLst>
                </p:cNvPr>
                <p:cNvSpPr/>
                <p:nvPr/>
              </p:nvSpPr>
              <p:spPr>
                <a:xfrm>
                  <a:off x="5888501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169D21A6-7173-4A40-9701-D5E69EA7D08F}"/>
                    </a:ext>
                  </a:extLst>
                </p:cNvPr>
                <p:cNvSpPr/>
                <p:nvPr/>
              </p:nvSpPr>
              <p:spPr>
                <a:xfrm>
                  <a:off x="6029685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0A0EC575-68A8-4883-A252-28227EC0D7E2}"/>
                    </a:ext>
                  </a:extLst>
                </p:cNvPr>
                <p:cNvSpPr/>
                <p:nvPr/>
              </p:nvSpPr>
              <p:spPr>
                <a:xfrm>
                  <a:off x="6029685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725EFFEF-2CBE-44C5-B339-2F71562DD2EE}"/>
                    </a:ext>
                  </a:extLst>
                </p:cNvPr>
                <p:cNvSpPr/>
                <p:nvPr/>
              </p:nvSpPr>
              <p:spPr>
                <a:xfrm>
                  <a:off x="6170869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AF75E388-B4FB-4049-8305-CBBE7C3E9E67}"/>
                    </a:ext>
                  </a:extLst>
                </p:cNvPr>
                <p:cNvSpPr/>
                <p:nvPr/>
              </p:nvSpPr>
              <p:spPr>
                <a:xfrm>
                  <a:off x="6170869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505EBEAD-A10E-43F7-B063-81F1AE0EE8C4}"/>
                    </a:ext>
                  </a:extLst>
                </p:cNvPr>
                <p:cNvSpPr/>
                <p:nvPr/>
              </p:nvSpPr>
              <p:spPr>
                <a:xfrm>
                  <a:off x="6312054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3DB50566-A13F-486C-8A0A-EE08F6DC7C57}"/>
                    </a:ext>
                  </a:extLst>
                </p:cNvPr>
                <p:cNvSpPr/>
                <p:nvPr/>
              </p:nvSpPr>
              <p:spPr>
                <a:xfrm>
                  <a:off x="6312054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561E6C23-6B32-4A7A-B23B-B32E8DB0B72E}"/>
                    </a:ext>
                  </a:extLst>
                </p:cNvPr>
                <p:cNvSpPr/>
                <p:nvPr/>
              </p:nvSpPr>
              <p:spPr>
                <a:xfrm>
                  <a:off x="6449616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A4C95ED8-AC69-410C-B492-DAEAA19B93B3}"/>
                    </a:ext>
                  </a:extLst>
                </p:cNvPr>
                <p:cNvSpPr/>
                <p:nvPr/>
              </p:nvSpPr>
              <p:spPr>
                <a:xfrm>
                  <a:off x="6449616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2107CB72-70BB-4065-A4BC-6D3830AB76F1}"/>
                    </a:ext>
                  </a:extLst>
                </p:cNvPr>
                <p:cNvSpPr/>
                <p:nvPr/>
              </p:nvSpPr>
              <p:spPr>
                <a:xfrm>
                  <a:off x="6590801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0F07AA59-4602-4A9C-88F6-1227DE5DBAE2}"/>
                    </a:ext>
                  </a:extLst>
                </p:cNvPr>
                <p:cNvSpPr/>
                <p:nvPr/>
              </p:nvSpPr>
              <p:spPr>
                <a:xfrm>
                  <a:off x="6590801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ABDD2AA6-B7FA-4A25-A833-A2EF8318F75E}"/>
                    </a:ext>
                  </a:extLst>
                </p:cNvPr>
                <p:cNvSpPr/>
                <p:nvPr/>
              </p:nvSpPr>
              <p:spPr>
                <a:xfrm>
                  <a:off x="6731985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DCC81B42-4DF5-4739-B659-EF6D7794DC79}"/>
                    </a:ext>
                  </a:extLst>
                </p:cNvPr>
                <p:cNvSpPr/>
                <p:nvPr/>
              </p:nvSpPr>
              <p:spPr>
                <a:xfrm>
                  <a:off x="6731985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AA51B626-829A-48F5-A655-2AE9300EEF24}"/>
                    </a:ext>
                  </a:extLst>
                </p:cNvPr>
                <p:cNvSpPr/>
                <p:nvPr/>
              </p:nvSpPr>
              <p:spPr>
                <a:xfrm>
                  <a:off x="6873170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016A0177-C021-41ED-B032-10D1D69A4E97}"/>
                    </a:ext>
                  </a:extLst>
                </p:cNvPr>
                <p:cNvSpPr/>
                <p:nvPr/>
              </p:nvSpPr>
              <p:spPr>
                <a:xfrm>
                  <a:off x="6873170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5A9789E8-D957-4048-8306-F216A118D362}"/>
                    </a:ext>
                  </a:extLst>
                </p:cNvPr>
                <p:cNvSpPr/>
                <p:nvPr/>
              </p:nvSpPr>
              <p:spPr>
                <a:xfrm>
                  <a:off x="7016490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CEF0F3D2-BFBC-44A7-A8FE-917E1A9F2783}"/>
                    </a:ext>
                  </a:extLst>
                </p:cNvPr>
                <p:cNvSpPr/>
                <p:nvPr/>
              </p:nvSpPr>
              <p:spPr>
                <a:xfrm>
                  <a:off x="7016490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CE24CFFE-8845-4D9E-AED1-8B909BD593BD}"/>
                    </a:ext>
                  </a:extLst>
                </p:cNvPr>
                <p:cNvSpPr/>
                <p:nvPr/>
              </p:nvSpPr>
              <p:spPr>
                <a:xfrm>
                  <a:off x="7157675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6CA4D0D5-8BD0-4121-9D25-925DE76FFE54}"/>
                    </a:ext>
                  </a:extLst>
                </p:cNvPr>
                <p:cNvSpPr/>
                <p:nvPr/>
              </p:nvSpPr>
              <p:spPr>
                <a:xfrm>
                  <a:off x="7157675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ABB3D662-BB78-483D-8BA0-C152BD5FEA0C}"/>
                    </a:ext>
                  </a:extLst>
                </p:cNvPr>
                <p:cNvSpPr/>
                <p:nvPr/>
              </p:nvSpPr>
              <p:spPr>
                <a:xfrm>
                  <a:off x="7298859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A983AD5A-2951-46A5-BD30-DCA6EFB16B4C}"/>
                    </a:ext>
                  </a:extLst>
                </p:cNvPr>
                <p:cNvSpPr/>
                <p:nvPr/>
              </p:nvSpPr>
              <p:spPr>
                <a:xfrm>
                  <a:off x="7298859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EE7C7E58-2983-4985-8EBA-BF25439930E6}"/>
                    </a:ext>
                  </a:extLst>
                </p:cNvPr>
                <p:cNvSpPr/>
                <p:nvPr/>
              </p:nvSpPr>
              <p:spPr>
                <a:xfrm>
                  <a:off x="7440044" y="3504937"/>
                  <a:ext cx="81057" cy="8931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D8BD992E-FB7B-4959-BA10-3F552E5F41E4}"/>
                    </a:ext>
                  </a:extLst>
                </p:cNvPr>
                <p:cNvSpPr/>
                <p:nvPr/>
              </p:nvSpPr>
              <p:spPr>
                <a:xfrm>
                  <a:off x="7440044" y="3652083"/>
                  <a:ext cx="81057" cy="8931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CEEB2BB-70D3-4287-8632-7CE98DE09499}"/>
                </a:ext>
              </a:extLst>
            </p:cNvPr>
            <p:cNvSpPr txBox="1"/>
            <p:nvPr/>
          </p:nvSpPr>
          <p:spPr>
            <a:xfrm>
              <a:off x="5614406" y="2697156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IaaS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6A2AB63-E845-4AF1-9D91-52FBF05B4F19}"/>
                </a:ext>
              </a:extLst>
            </p:cNvPr>
            <p:cNvSpPr txBox="1"/>
            <p:nvPr/>
          </p:nvSpPr>
          <p:spPr>
            <a:xfrm>
              <a:off x="5584751" y="2932663"/>
              <a:ext cx="559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PaaS</a:t>
              </a: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8B943C0-75AC-4581-8B22-750FF68E5307}"/>
                </a:ext>
              </a:extLst>
            </p:cNvPr>
            <p:cNvSpPr/>
            <p:nvPr/>
          </p:nvSpPr>
          <p:spPr>
            <a:xfrm>
              <a:off x="4078336" y="2956373"/>
              <a:ext cx="3539794" cy="863912"/>
            </a:xfrm>
            <a:custGeom>
              <a:avLst/>
              <a:gdLst>
                <a:gd name="connsiteX0" fmla="*/ 0 w 3539794"/>
                <a:gd name="connsiteY0" fmla="*/ 0 h 863912"/>
                <a:gd name="connsiteX1" fmla="*/ 0 w 3539794"/>
                <a:gd name="connsiteY1" fmla="*/ 863912 h 863912"/>
                <a:gd name="connsiteX2" fmla="*/ 3539794 w 3539794"/>
                <a:gd name="connsiteY2" fmla="*/ 863912 h 863912"/>
                <a:gd name="connsiteX3" fmla="*/ 3539794 w 3539794"/>
                <a:gd name="connsiteY3" fmla="*/ 0 h 86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794" h="863912">
                  <a:moveTo>
                    <a:pt x="0" y="0"/>
                  </a:moveTo>
                  <a:lnTo>
                    <a:pt x="0" y="863912"/>
                  </a:lnTo>
                  <a:lnTo>
                    <a:pt x="3539794" y="863912"/>
                  </a:lnTo>
                  <a:lnTo>
                    <a:pt x="3539794" y="0"/>
                  </a:lnTo>
                </a:path>
              </a:pathLst>
            </a:custGeom>
            <a:noFill/>
            <a:ln w="25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861A1C8-C457-4012-A0B5-0C0622B4D67C}"/>
                </a:ext>
              </a:extLst>
            </p:cNvPr>
            <p:cNvSpPr txBox="1"/>
            <p:nvPr/>
          </p:nvSpPr>
          <p:spPr>
            <a:xfrm>
              <a:off x="4665156" y="1782022"/>
              <a:ext cx="56137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spc="-1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Web</a:t>
              </a:r>
              <a:br>
                <a:rPr lang="en-US" sz="1000" spc="-1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000" spc="-1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Server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9761C60-F883-477F-8019-63CDA1202988}"/>
                </a:ext>
              </a:extLst>
            </p:cNvPr>
            <p:cNvSpPr txBox="1"/>
            <p:nvPr/>
          </p:nvSpPr>
          <p:spPr>
            <a:xfrm>
              <a:off x="6393111" y="1429043"/>
              <a:ext cx="60628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APP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C3191AE-568B-40CF-96E4-550BB257E4B9}"/>
                </a:ext>
              </a:extLst>
            </p:cNvPr>
            <p:cNvSpPr/>
            <p:nvPr/>
          </p:nvSpPr>
          <p:spPr>
            <a:xfrm>
              <a:off x="6484563" y="1932941"/>
              <a:ext cx="360082" cy="3062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4" name="Graphic 93">
              <a:extLst>
                <a:ext uri="{FF2B5EF4-FFF2-40B4-BE49-F238E27FC236}">
                  <a16:creationId xmlns:a16="http://schemas.microsoft.com/office/drawing/2014/main" id="{7C328815-963B-4915-9EBA-DCD7F5065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51697" y="1687575"/>
              <a:ext cx="647700" cy="685800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A524BE2-C5FF-473F-A1A6-227404CB2421}"/>
                </a:ext>
              </a:extLst>
            </p:cNvPr>
            <p:cNvSpPr txBox="1"/>
            <p:nvPr/>
          </p:nvSpPr>
          <p:spPr>
            <a:xfrm>
              <a:off x="6336388" y="1782022"/>
              <a:ext cx="56137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spc="-1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App</a:t>
              </a:r>
              <a:br>
                <a:rPr lang="en-US" sz="1000" spc="-1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000" spc="-1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Server</a:t>
              </a:r>
            </a:p>
          </p:txBody>
        </p: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BAE17C9-A546-45A2-BF3B-F517D47A8B94}"/>
              </a:ext>
            </a:extLst>
          </p:cNvPr>
          <p:cNvCxnSpPr>
            <a:cxnSpLocks/>
          </p:cNvCxnSpPr>
          <p:nvPr/>
        </p:nvCxnSpPr>
        <p:spPr>
          <a:xfrm>
            <a:off x="6762979" y="3268495"/>
            <a:ext cx="622300" cy="0"/>
          </a:xfrm>
          <a:prstGeom prst="straightConnector1">
            <a:avLst/>
          </a:prstGeom>
          <a:ln w="19050" cap="rnd"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D92B01AA-09F2-4152-8563-407B4249AEDB}"/>
              </a:ext>
            </a:extLst>
          </p:cNvPr>
          <p:cNvSpPr/>
          <p:nvPr/>
        </p:nvSpPr>
        <p:spPr>
          <a:xfrm>
            <a:off x="3305092" y="1540672"/>
            <a:ext cx="2480807" cy="956807"/>
          </a:xfrm>
          <a:custGeom>
            <a:avLst/>
            <a:gdLst>
              <a:gd name="connsiteX0" fmla="*/ 0 w 2480807"/>
              <a:gd name="connsiteY0" fmla="*/ 956807 h 956807"/>
              <a:gd name="connsiteX1" fmla="*/ 0 w 2480807"/>
              <a:gd name="connsiteY1" fmla="*/ 0 h 956807"/>
              <a:gd name="connsiteX2" fmla="*/ 2480807 w 2480807"/>
              <a:gd name="connsiteY2" fmla="*/ 0 h 956807"/>
              <a:gd name="connsiteX3" fmla="*/ 2480807 w 2480807"/>
              <a:gd name="connsiteY3" fmla="*/ 121920 h 956807"/>
              <a:gd name="connsiteX0" fmla="*/ 0 w 2480807"/>
              <a:gd name="connsiteY0" fmla="*/ 956807 h 956807"/>
              <a:gd name="connsiteX1" fmla="*/ 0 w 2480807"/>
              <a:gd name="connsiteY1" fmla="*/ 0 h 956807"/>
              <a:gd name="connsiteX2" fmla="*/ 2480807 w 2480807"/>
              <a:gd name="connsiteY2" fmla="*/ 0 h 956807"/>
              <a:gd name="connsiteX3" fmla="*/ 2480807 w 2480807"/>
              <a:gd name="connsiteY3" fmla="*/ 113658 h 95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0807" h="956807">
                <a:moveTo>
                  <a:pt x="0" y="956807"/>
                </a:moveTo>
                <a:lnTo>
                  <a:pt x="0" y="0"/>
                </a:lnTo>
                <a:lnTo>
                  <a:pt x="2480807" y="0"/>
                </a:lnTo>
                <a:lnTo>
                  <a:pt x="2480807" y="113658"/>
                </a:lnTo>
              </a:path>
            </a:pathLst>
          </a:custGeom>
          <a:ln w="22225" cap="rnd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F3BEABD-A9B6-4433-A51F-58EA0036A412}"/>
              </a:ext>
            </a:extLst>
          </p:cNvPr>
          <p:cNvCxnSpPr>
            <a:cxnSpLocks/>
            <a:stCxn id="121" idx="6"/>
          </p:cNvCxnSpPr>
          <p:nvPr/>
        </p:nvCxnSpPr>
        <p:spPr>
          <a:xfrm flipV="1">
            <a:off x="1847779" y="2768954"/>
            <a:ext cx="1344587" cy="1196"/>
          </a:xfrm>
          <a:prstGeom prst="straightConnector1">
            <a:avLst/>
          </a:prstGeom>
          <a:ln w="22225" cap="rnd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BE3E728F-B812-445A-8F46-1E15D6236395}"/>
              </a:ext>
            </a:extLst>
          </p:cNvPr>
          <p:cNvSpPr>
            <a:spLocks noChangeAspect="1"/>
          </p:cNvSpPr>
          <p:nvPr/>
        </p:nvSpPr>
        <p:spPr>
          <a:xfrm>
            <a:off x="4131099" y="2334579"/>
            <a:ext cx="168340" cy="168340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>
                <a:lumMod val="75000"/>
              </a:schemeClr>
            </a:solidFill>
          </a:ln>
          <a:effectLst>
            <a:glow rad="38100">
              <a:schemeClr val="tx1">
                <a:alpha val="1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435F5C-82E6-4727-9099-F2D5DA3121A0}"/>
              </a:ext>
            </a:extLst>
          </p:cNvPr>
          <p:cNvSpPr txBox="1"/>
          <p:nvPr/>
        </p:nvSpPr>
        <p:spPr>
          <a:xfrm>
            <a:off x="1797341" y="1948734"/>
            <a:ext cx="1459938" cy="699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INLINE</a:t>
            </a:r>
          </a:p>
          <a:p>
            <a:pPr algn="ctr">
              <a:lnSpc>
                <a:spcPct val="90000"/>
              </a:lnSpc>
              <a:spcBef>
                <a:spcPts val="200"/>
              </a:spcBef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Protect and </a:t>
            </a:r>
            <a:b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Segment Cloud Workloads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E8B363B-941E-41A1-AF41-D4A7163F5555}"/>
              </a:ext>
            </a:extLst>
          </p:cNvPr>
          <p:cNvSpPr>
            <a:spLocks noChangeAspect="1"/>
          </p:cNvSpPr>
          <p:nvPr/>
        </p:nvSpPr>
        <p:spPr>
          <a:xfrm>
            <a:off x="7416023" y="3060466"/>
            <a:ext cx="443820" cy="443818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>
                <a:lumMod val="75000"/>
              </a:schemeClr>
            </a:solidFill>
          </a:ln>
          <a:effectLst>
            <a:glow rad="38100">
              <a:schemeClr val="tx1">
                <a:alpha val="1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9BA3551-4707-4F50-9248-2A2F6D8DCD02}"/>
              </a:ext>
            </a:extLst>
          </p:cNvPr>
          <p:cNvSpPr txBox="1"/>
          <p:nvPr/>
        </p:nvSpPr>
        <p:spPr>
          <a:xfrm>
            <a:off x="6899935" y="3356354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API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CF8910B-313A-41F8-BDF7-0A5A6C7C5CE7}"/>
              </a:ext>
            </a:extLst>
          </p:cNvPr>
          <p:cNvSpPr txBox="1"/>
          <p:nvPr/>
        </p:nvSpPr>
        <p:spPr>
          <a:xfrm>
            <a:off x="7869586" y="1976466"/>
            <a:ext cx="1113701" cy="71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HOST</a:t>
            </a:r>
            <a:r>
              <a:rPr lang="en-US" sz="105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Secure OS </a:t>
            </a:r>
            <a:b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&amp; App Within Workloads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794412-38F6-4AAB-966C-7D5579003F4F}"/>
              </a:ext>
            </a:extLst>
          </p:cNvPr>
          <p:cNvSpPr/>
          <p:nvPr/>
        </p:nvSpPr>
        <p:spPr>
          <a:xfrm>
            <a:off x="7892727" y="2932535"/>
            <a:ext cx="1219919" cy="699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API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Continuous Security &amp; Compliance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2C5F9EE1-8B6B-400C-9C18-7D5129ED34EB}"/>
              </a:ext>
            </a:extLst>
          </p:cNvPr>
          <p:cNvSpPr/>
          <p:nvPr/>
        </p:nvSpPr>
        <p:spPr>
          <a:xfrm rot="15146168">
            <a:off x="6397156" y="1683283"/>
            <a:ext cx="734487" cy="1548446"/>
          </a:xfrm>
          <a:custGeom>
            <a:avLst/>
            <a:gdLst>
              <a:gd name="connsiteX0" fmla="*/ 0 w 435578"/>
              <a:gd name="connsiteY0" fmla="*/ 1530535 h 1530535"/>
              <a:gd name="connsiteX1" fmla="*/ 344202 w 435578"/>
              <a:gd name="connsiteY1" fmla="*/ 0 h 1530535"/>
              <a:gd name="connsiteX2" fmla="*/ 435578 w 435578"/>
              <a:gd name="connsiteY2" fmla="*/ 1530535 h 1530535"/>
              <a:gd name="connsiteX3" fmla="*/ 0 w 435578"/>
              <a:gd name="connsiteY3" fmla="*/ 1530535 h 1530535"/>
              <a:gd name="connsiteX0" fmla="*/ 0 w 435578"/>
              <a:gd name="connsiteY0" fmla="*/ 1530535 h 1530535"/>
              <a:gd name="connsiteX1" fmla="*/ 331128 w 435578"/>
              <a:gd name="connsiteY1" fmla="*/ 51517 h 1530535"/>
              <a:gd name="connsiteX2" fmla="*/ 344202 w 435578"/>
              <a:gd name="connsiteY2" fmla="*/ 0 h 1530535"/>
              <a:gd name="connsiteX3" fmla="*/ 435578 w 435578"/>
              <a:gd name="connsiteY3" fmla="*/ 1530535 h 1530535"/>
              <a:gd name="connsiteX4" fmla="*/ 0 w 435578"/>
              <a:gd name="connsiteY4" fmla="*/ 1530535 h 1530535"/>
              <a:gd name="connsiteX0" fmla="*/ 0 w 508239"/>
              <a:gd name="connsiteY0" fmla="*/ 1479018 h 1479018"/>
              <a:gd name="connsiteX1" fmla="*/ 331128 w 508239"/>
              <a:gd name="connsiteY1" fmla="*/ 0 h 1479018"/>
              <a:gd name="connsiteX2" fmla="*/ 508239 w 508239"/>
              <a:gd name="connsiteY2" fmla="*/ 11303 h 1479018"/>
              <a:gd name="connsiteX3" fmla="*/ 435578 w 508239"/>
              <a:gd name="connsiteY3" fmla="*/ 1479018 h 1479018"/>
              <a:gd name="connsiteX4" fmla="*/ 0 w 508239"/>
              <a:gd name="connsiteY4" fmla="*/ 1479018 h 1479018"/>
              <a:gd name="connsiteX0" fmla="*/ 0 w 508239"/>
              <a:gd name="connsiteY0" fmla="*/ 1520523 h 1520523"/>
              <a:gd name="connsiteX1" fmla="*/ 359251 w 508239"/>
              <a:gd name="connsiteY1" fmla="*/ 0 h 1520523"/>
              <a:gd name="connsiteX2" fmla="*/ 508239 w 508239"/>
              <a:gd name="connsiteY2" fmla="*/ 52808 h 1520523"/>
              <a:gd name="connsiteX3" fmla="*/ 435578 w 508239"/>
              <a:gd name="connsiteY3" fmla="*/ 1520523 h 1520523"/>
              <a:gd name="connsiteX4" fmla="*/ 0 w 508239"/>
              <a:gd name="connsiteY4" fmla="*/ 1520523 h 1520523"/>
              <a:gd name="connsiteX0" fmla="*/ 0 w 734487"/>
              <a:gd name="connsiteY0" fmla="*/ 1520523 h 1520523"/>
              <a:gd name="connsiteX1" fmla="*/ 359251 w 734487"/>
              <a:gd name="connsiteY1" fmla="*/ 0 h 1520523"/>
              <a:gd name="connsiteX2" fmla="*/ 734487 w 734487"/>
              <a:gd name="connsiteY2" fmla="*/ 15347 h 1520523"/>
              <a:gd name="connsiteX3" fmla="*/ 435578 w 734487"/>
              <a:gd name="connsiteY3" fmla="*/ 1520523 h 1520523"/>
              <a:gd name="connsiteX4" fmla="*/ 0 w 734487"/>
              <a:gd name="connsiteY4" fmla="*/ 1520523 h 1520523"/>
              <a:gd name="connsiteX0" fmla="*/ 0 w 734487"/>
              <a:gd name="connsiteY0" fmla="*/ 1548446 h 1548446"/>
              <a:gd name="connsiteX1" fmla="*/ 563090 w 734487"/>
              <a:gd name="connsiteY1" fmla="*/ 0 h 1548446"/>
              <a:gd name="connsiteX2" fmla="*/ 734487 w 734487"/>
              <a:gd name="connsiteY2" fmla="*/ 43270 h 1548446"/>
              <a:gd name="connsiteX3" fmla="*/ 435578 w 734487"/>
              <a:gd name="connsiteY3" fmla="*/ 1548446 h 1548446"/>
              <a:gd name="connsiteX4" fmla="*/ 0 w 734487"/>
              <a:gd name="connsiteY4" fmla="*/ 1548446 h 154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487" h="1548446">
                <a:moveTo>
                  <a:pt x="0" y="1548446"/>
                </a:moveTo>
                <a:lnTo>
                  <a:pt x="563090" y="0"/>
                </a:lnTo>
                <a:lnTo>
                  <a:pt x="734487" y="43270"/>
                </a:lnTo>
                <a:lnTo>
                  <a:pt x="435578" y="1548446"/>
                </a:lnTo>
                <a:lnTo>
                  <a:pt x="0" y="1548446"/>
                </a:lnTo>
                <a:close/>
              </a:path>
            </a:pathLst>
          </a:custGeom>
          <a:solidFill>
            <a:srgbClr val="BFBFBF">
              <a:alpha val="2392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1C7614-7EC1-4C9F-9F0F-70E6C073AC0F}"/>
              </a:ext>
            </a:extLst>
          </p:cNvPr>
          <p:cNvSpPr>
            <a:spLocks noChangeAspect="1"/>
          </p:cNvSpPr>
          <p:nvPr/>
        </p:nvSpPr>
        <p:spPr>
          <a:xfrm>
            <a:off x="5805192" y="2337021"/>
            <a:ext cx="168340" cy="168340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>
                <a:lumMod val="75000"/>
              </a:schemeClr>
            </a:solidFill>
          </a:ln>
          <a:effectLst>
            <a:glow rad="38100">
              <a:schemeClr val="tx1">
                <a:alpha val="1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A2C8BA8-DE92-40A0-89D8-3B8F55F24CCE}"/>
              </a:ext>
            </a:extLst>
          </p:cNvPr>
          <p:cNvSpPr>
            <a:spLocks noChangeAspect="1"/>
          </p:cNvSpPr>
          <p:nvPr/>
        </p:nvSpPr>
        <p:spPr>
          <a:xfrm>
            <a:off x="7397501" y="2124320"/>
            <a:ext cx="443820" cy="443818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>
                <a:lumMod val="75000"/>
              </a:schemeClr>
            </a:solidFill>
          </a:ln>
          <a:effectLst>
            <a:glow rad="38100">
              <a:schemeClr val="tx1">
                <a:alpha val="1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E52BA6E-2FB5-489B-AE98-71215233A846}"/>
              </a:ext>
            </a:extLst>
          </p:cNvPr>
          <p:cNvCxnSpPr>
            <a:cxnSpLocks/>
          </p:cNvCxnSpPr>
          <p:nvPr/>
        </p:nvCxnSpPr>
        <p:spPr>
          <a:xfrm>
            <a:off x="4112939" y="1542524"/>
            <a:ext cx="0" cy="96350"/>
          </a:xfrm>
          <a:prstGeom prst="straightConnector1">
            <a:avLst/>
          </a:prstGeom>
          <a:ln w="22225" cap="rnd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2F6868C-FABA-4F94-A67C-F51E24D17B60}"/>
              </a:ext>
            </a:extLst>
          </p:cNvPr>
          <p:cNvSpPr>
            <a:spLocks noChangeAspect="1"/>
          </p:cNvSpPr>
          <p:nvPr/>
        </p:nvSpPr>
        <p:spPr>
          <a:xfrm>
            <a:off x="2950953" y="2543420"/>
            <a:ext cx="457032" cy="457030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>
                <a:lumMod val="75000"/>
              </a:schemeClr>
            </a:solidFill>
          </a:ln>
          <a:effectLst>
            <a:glow rad="38100">
              <a:schemeClr val="tx1">
                <a:alpha val="1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C507E58-60F6-4CC6-B33B-5FF5CE0FF040}"/>
              </a:ext>
            </a:extLst>
          </p:cNvPr>
          <p:cNvGrpSpPr/>
          <p:nvPr/>
        </p:nvGrpSpPr>
        <p:grpSpPr>
          <a:xfrm>
            <a:off x="346619" y="2194480"/>
            <a:ext cx="1850981" cy="1532500"/>
            <a:chOff x="8171319" y="1886260"/>
            <a:chExt cx="1850981" cy="153250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D0B8064-E88B-44B8-842E-C2886399887E}"/>
                </a:ext>
              </a:extLst>
            </p:cNvPr>
            <p:cNvSpPr/>
            <p:nvPr/>
          </p:nvSpPr>
          <p:spPr>
            <a:xfrm>
              <a:off x="8171319" y="3030360"/>
              <a:ext cx="1850981" cy="388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On-Premise</a:t>
              </a:r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51B5D05-27CE-42DA-A6CB-DD4810E184AC}"/>
                </a:ext>
              </a:extLst>
            </p:cNvPr>
            <p:cNvGrpSpPr/>
            <p:nvPr/>
          </p:nvGrpSpPr>
          <p:grpSpPr>
            <a:xfrm>
              <a:off x="8521139" y="1886260"/>
              <a:ext cx="1151340" cy="1151340"/>
              <a:chOff x="1182608" y="1996080"/>
              <a:chExt cx="1151340" cy="115134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7DC7B5BD-C69F-4B19-B207-E2906B7C0E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2608" y="1996080"/>
                <a:ext cx="1151340" cy="115134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bg1"/>
                </a:solidFill>
              </a:ln>
              <a:effectLst>
                <a:glow rad="38100">
                  <a:schemeClr val="tx1">
                    <a:alpha val="10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198EF72B-17A3-40FC-823D-A400AFF745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 contrast="-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8660" t="21874" r="18660" b="19552"/>
              <a:stretch/>
            </p:blipFill>
            <p:spPr>
              <a:xfrm>
                <a:off x="1409460" y="2245785"/>
                <a:ext cx="697636" cy="651930"/>
              </a:xfrm>
              <a:prstGeom prst="rect">
                <a:avLst/>
              </a:prstGeom>
            </p:spPr>
          </p:pic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76761C73-FB70-4CA6-84A6-FB2938F5A519}"/>
              </a:ext>
            </a:extLst>
          </p:cNvPr>
          <p:cNvSpPr/>
          <p:nvPr/>
        </p:nvSpPr>
        <p:spPr>
          <a:xfrm>
            <a:off x="6887326" y="3241418"/>
            <a:ext cx="376183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A6B2E46-C1E1-40BA-9C06-FE5C623A85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87326" y="3132144"/>
            <a:ext cx="376183" cy="27542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B21DF667-9176-48E8-9C4D-90E1D931BBCB}"/>
              </a:ext>
            </a:extLst>
          </p:cNvPr>
          <p:cNvSpPr/>
          <p:nvPr/>
        </p:nvSpPr>
        <p:spPr>
          <a:xfrm>
            <a:off x="3187274" y="1012581"/>
            <a:ext cx="3538586" cy="38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Cloud Application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itle 1">
            <a:extLst>
              <a:ext uri="{FF2B5EF4-FFF2-40B4-BE49-F238E27FC236}">
                <a16:creationId xmlns:a16="http://schemas.microsoft.com/office/drawing/2014/main" id="{3DB2AC17-809C-3B4B-A559-DFF2C250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39" y="205981"/>
            <a:ext cx="8471427" cy="327420"/>
          </a:xfrm>
        </p:spPr>
        <p:txBody>
          <a:bodyPr/>
          <a:lstStyle/>
          <a:p>
            <a:r>
              <a:rPr lang="en-US" dirty="0"/>
              <a:t>Bringing both approaches to the Cloud</a:t>
            </a:r>
          </a:p>
        </p:txBody>
      </p:sp>
    </p:spTree>
    <p:extLst>
      <p:ext uri="{BB962C8B-B14F-4D97-AF65-F5344CB8AC3E}">
        <p14:creationId xmlns:p14="http://schemas.microsoft.com/office/powerpoint/2010/main" val="373519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0_PAN_PPT_Template_4x3_White">
  <a:themeElements>
    <a:clrScheme name="PAN 2015">
      <a:dk1>
        <a:srgbClr val="000000"/>
      </a:dk1>
      <a:lt1>
        <a:srgbClr val="FFFFFF"/>
      </a:lt1>
      <a:dk2>
        <a:srgbClr val="071C26"/>
      </a:dk2>
      <a:lt2>
        <a:srgbClr val="0E6D91"/>
      </a:lt2>
      <a:accent1>
        <a:srgbClr val="17ACDC"/>
      </a:accent1>
      <a:accent2>
        <a:srgbClr val="7FD0DD"/>
      </a:accent2>
      <a:accent3>
        <a:srgbClr val="B5D453"/>
      </a:accent3>
      <a:accent4>
        <a:srgbClr val="E6E547"/>
      </a:accent4>
      <a:accent5>
        <a:srgbClr val="F9A145"/>
      </a:accent5>
      <a:accent6>
        <a:srgbClr val="FDBC1D"/>
      </a:accent6>
      <a:hlink>
        <a:srgbClr val="006595"/>
      </a:hlink>
      <a:folHlink>
        <a:srgbClr val="0065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latin typeface="Arial" pitchFamily="34" charset="0"/>
            <a:cs typeface="Arial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1_PAN_PPT_Template_4x3_White">
  <a:themeElements>
    <a:clrScheme name="PAN">
      <a:dk1>
        <a:srgbClr val="000000"/>
      </a:dk1>
      <a:lt1>
        <a:srgbClr val="FFFFFF"/>
      </a:lt1>
      <a:dk2>
        <a:srgbClr val="071C26"/>
      </a:dk2>
      <a:lt2>
        <a:srgbClr val="0E6D91"/>
      </a:lt2>
      <a:accent1>
        <a:srgbClr val="17ACDC"/>
      </a:accent1>
      <a:accent2>
        <a:srgbClr val="7FD0DD"/>
      </a:accent2>
      <a:accent3>
        <a:srgbClr val="B5D453"/>
      </a:accent3>
      <a:accent4>
        <a:srgbClr val="E6E547"/>
      </a:accent4>
      <a:accent5>
        <a:srgbClr val="F3713C"/>
      </a:accent5>
      <a:accent6>
        <a:srgbClr val="FDBC1D"/>
      </a:accent6>
      <a:hlink>
        <a:srgbClr val="006595"/>
      </a:hlink>
      <a:folHlink>
        <a:srgbClr val="00659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latin typeface="Arial" pitchFamily="34" charset="0"/>
            <a:cs typeface="Arial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123186</TotalTime>
  <Words>587</Words>
  <Application>Microsoft Macintosh PowerPoint</Application>
  <PresentationFormat>On-screen Show (16:9)</PresentationFormat>
  <Paragraphs>206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ＭＳ Ｐゴシック</vt:lpstr>
      <vt:lpstr>ＭＳ Ｐゴシック</vt:lpstr>
      <vt:lpstr>Arial</vt:lpstr>
      <vt:lpstr>Arial Black</vt:lpstr>
      <vt:lpstr>Calibri</vt:lpstr>
      <vt:lpstr>Helvetica</vt:lpstr>
      <vt:lpstr>Helvetica Light</vt:lpstr>
      <vt:lpstr>Helvetica Neue</vt:lpstr>
      <vt:lpstr>Times New Roman</vt:lpstr>
      <vt:lpstr>Wingdings</vt:lpstr>
      <vt:lpstr>30_PAN_PPT_Template_4x3_White</vt:lpstr>
      <vt:lpstr>31_PAN_PPT_Template_4x3_White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Preventing Successful Attacks</vt:lpstr>
      <vt:lpstr>We need a different approach to Network Defence</vt:lpstr>
      <vt:lpstr>We need a different approach to Endpoint Defence</vt:lpstr>
      <vt:lpstr>Bringing both approaches to the Cloud</vt:lpstr>
      <vt:lpstr>Leveraging the Cloud</vt:lpstr>
      <vt:lpstr>Leveraging the Cloud</vt:lpstr>
      <vt:lpstr>Getting Consistent Security Everywhere</vt:lpstr>
      <vt:lpstr>Indicators of Compromise vs Indicators of Attack</vt:lpstr>
      <vt:lpstr>Mapping a Campaign - Operation Lotus Blossom</vt:lpstr>
      <vt:lpstr>DISRUPTING THE CONSUMPTION MODEL</vt:lpstr>
      <vt:lpstr>PowerPoint Presentation</vt:lpstr>
    </vt:vector>
  </TitlesOfParts>
  <Manager/>
  <Company>Palo Alto Networks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Isabelle Baeck</dc:creator>
  <cp:keywords/>
  <dc:description/>
  <cp:lastModifiedBy>Alvin Tan</cp:lastModifiedBy>
  <cp:revision>976</cp:revision>
  <cp:lastPrinted>2018-09-23T12:51:28Z</cp:lastPrinted>
  <dcterms:created xsi:type="dcterms:W3CDTF">2012-08-27T22:10:25Z</dcterms:created>
  <dcterms:modified xsi:type="dcterms:W3CDTF">2018-09-23T12:53:25Z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https://intranet.paloaltonetworks.com</vt:lpwstr>
  </property>
  <property fmtid="{D5CDD505-2E9C-101B-9397-08002B2CF9AE}" pid="3" name="Offisync_ServerID">
    <vt:lpwstr>a14a2c2f-da46-4240-9725-91cb14d4c581</vt:lpwstr>
  </property>
  <property fmtid="{D5CDD505-2E9C-101B-9397-08002B2CF9AE}" pid="4" name="Jive_VersionGuid">
    <vt:lpwstr>d04a28a6-5525-4be9-836c-2127336dd657</vt:lpwstr>
  </property>
  <property fmtid="{D5CDD505-2E9C-101B-9397-08002B2CF9AE}" pid="5" name="Offisync_UpdateToken">
    <vt:lpwstr>45</vt:lpwstr>
  </property>
  <property fmtid="{D5CDD505-2E9C-101B-9397-08002B2CF9AE}" pid="6" name="Jive_LatestUserAccountName">
    <vt:lpwstr>ctoh</vt:lpwstr>
  </property>
  <property fmtid="{D5CDD505-2E9C-101B-9397-08002B2CF9AE}" pid="7" name="Offisync_UniqueId">
    <vt:lpwstr>11657</vt:lpwstr>
  </property>
</Properties>
</file>